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522" r:id="rId3"/>
    <p:sldId id="523" r:id="rId4"/>
    <p:sldId id="291" r:id="rId5"/>
    <p:sldId id="292" r:id="rId6"/>
    <p:sldId id="265" r:id="rId7"/>
    <p:sldId id="524" r:id="rId8"/>
    <p:sldId id="293" r:id="rId9"/>
    <p:sldId id="294" r:id="rId10"/>
    <p:sldId id="525" r:id="rId11"/>
    <p:sldId id="263" r:id="rId12"/>
    <p:sldId id="511" r:id="rId13"/>
    <p:sldId id="261" r:id="rId14"/>
    <p:sldId id="267" r:id="rId15"/>
    <p:sldId id="269" r:id="rId16"/>
    <p:sldId id="272" r:id="rId17"/>
    <p:sldId id="270" r:id="rId18"/>
    <p:sldId id="271" r:id="rId19"/>
    <p:sldId id="273" r:id="rId20"/>
    <p:sldId id="274" r:id="rId21"/>
    <p:sldId id="281" r:id="rId22"/>
    <p:sldId id="282" r:id="rId23"/>
    <p:sldId id="283" r:id="rId24"/>
    <p:sldId id="284" r:id="rId25"/>
    <p:sldId id="285" r:id="rId26"/>
    <p:sldId id="286" r:id="rId27"/>
    <p:sldId id="287" r:id="rId28"/>
    <p:sldId id="295" r:id="rId29"/>
    <p:sldId id="280" r:id="rId30"/>
    <p:sldId id="512" r:id="rId31"/>
    <p:sldId id="514" r:id="rId32"/>
    <p:sldId id="513" r:id="rId33"/>
    <p:sldId id="515" r:id="rId34"/>
    <p:sldId id="301" r:id="rId35"/>
    <p:sldId id="275" r:id="rId36"/>
    <p:sldId id="276" r:id="rId37"/>
    <p:sldId id="277" r:id="rId38"/>
    <p:sldId id="311" r:id="rId39"/>
    <p:sldId id="312" r:id="rId40"/>
    <p:sldId id="314" r:id="rId41"/>
    <p:sldId id="315" r:id="rId42"/>
    <p:sldId id="316" r:id="rId43"/>
    <p:sldId id="317" r:id="rId44"/>
    <p:sldId id="318" r:id="rId45"/>
    <p:sldId id="320" r:id="rId46"/>
    <p:sldId id="516" r:id="rId47"/>
    <p:sldId id="506" r:id="rId48"/>
    <p:sldId id="268" r:id="rId49"/>
    <p:sldId id="296" r:id="rId50"/>
    <p:sldId id="321" r:id="rId51"/>
    <p:sldId id="507" r:id="rId52"/>
    <p:sldId id="517" r:id="rId53"/>
    <p:sldId id="518" r:id="rId54"/>
    <p:sldId id="526" r:id="rId55"/>
    <p:sldId id="521"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615DA96-6FA9-A645-B081-D7482989C63C}">
          <p14:sldIdLst>
            <p14:sldId id="256"/>
            <p14:sldId id="522"/>
            <p14:sldId id="523"/>
            <p14:sldId id="291"/>
            <p14:sldId id="292"/>
            <p14:sldId id="265"/>
            <p14:sldId id="524"/>
            <p14:sldId id="293"/>
            <p14:sldId id="294"/>
          </p14:sldIdLst>
        </p14:section>
        <p14:section name="高品質なソースコード" id="{30B6B226-1BEF-C24D-880C-1FF7739EC2D6}">
          <p14:sldIdLst>
            <p14:sldId id="525"/>
            <p14:sldId id="263"/>
            <p14:sldId id="511"/>
            <p14:sldId id="261"/>
          </p14:sldIdLst>
        </p14:section>
        <p14:section name="クソース" id="{56271A96-DF2B-F246-AF75-AD45C91FB55B}">
          <p14:sldIdLst>
            <p14:sldId id="267"/>
            <p14:sldId id="269"/>
            <p14:sldId id="272"/>
            <p14:sldId id="270"/>
            <p14:sldId id="271"/>
            <p14:sldId id="273"/>
            <p14:sldId id="274"/>
            <p14:sldId id="281"/>
            <p14:sldId id="282"/>
            <p14:sldId id="283"/>
            <p14:sldId id="284"/>
          </p14:sldIdLst>
        </p14:section>
        <p14:section name="ツール" id="{026CF646-03A2-D543-BD2F-AE60712F5965}">
          <p14:sldIdLst>
            <p14:sldId id="285"/>
            <p14:sldId id="286"/>
            <p14:sldId id="287"/>
          </p14:sldIdLst>
        </p14:section>
        <p14:section name="サンプルプロジェクト" id="{9AC3D164-9283-D74E-BC1A-2E80C39CD036}">
          <p14:sldIdLst>
            <p14:sldId id="295"/>
            <p14:sldId id="280"/>
            <p14:sldId id="512"/>
            <p14:sldId id="514"/>
            <p14:sldId id="513"/>
            <p14:sldId id="515"/>
            <p14:sldId id="301"/>
          </p14:sldIdLst>
        </p14:section>
        <p14:section name="forからStreamへ" id="{413D2A5C-6114-9345-9678-7A443EDCE1DE}">
          <p14:sldIdLst>
            <p14:sldId id="275"/>
            <p14:sldId id="276"/>
            <p14:sldId id="277"/>
            <p14:sldId id="311"/>
            <p14:sldId id="312"/>
            <p14:sldId id="314"/>
            <p14:sldId id="315"/>
            <p14:sldId id="316"/>
            <p14:sldId id="317"/>
            <p14:sldId id="318"/>
            <p14:sldId id="320"/>
            <p14:sldId id="516"/>
          </p14:sldIdLst>
        </p14:section>
        <p14:section name="コメント" id="{82C97468-36DC-3841-9527-3977D5B12050}">
          <p14:sldIdLst>
            <p14:sldId id="506"/>
            <p14:sldId id="268"/>
            <p14:sldId id="296"/>
            <p14:sldId id="321"/>
            <p14:sldId id="507"/>
          </p14:sldIdLst>
        </p14:section>
        <p14:section name="オブジェクト指向エクササイズ" id="{6FDAA3F1-D9B3-4649-AE52-D96996174BE1}">
          <p14:sldIdLst>
            <p14:sldId id="517"/>
            <p14:sldId id="518"/>
          </p14:sldIdLst>
        </p14:section>
        <p14:section name="まとめ" id="{2BC3B2CB-DB49-6447-B55D-CB9B7A15C453}">
          <p14:sldIdLst>
            <p14:sldId id="526"/>
            <p14:sldId id="5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3"/>
    <p:restoredTop sz="94626"/>
  </p:normalViewPr>
  <p:slideViewPr>
    <p:cSldViewPr snapToGrid="0" snapToObjects="1">
      <p:cViewPr varScale="1">
        <p:scale>
          <a:sx n="98" d="100"/>
          <a:sy n="98" d="100"/>
        </p:scale>
        <p:origin x="224"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A122C-4EA6-814B-B013-EC0F6FD3A8FA}" type="datetimeFigureOut">
              <a:rPr kumimoji="1" lang="ja-JP" altLang="en-US" smtClean="0"/>
              <a:t>2024/10/27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09EC1-25D2-A546-AAFE-D9EB7EA9F364}" type="slidenum">
              <a:rPr kumimoji="1" lang="ja-JP" altLang="en-US" smtClean="0"/>
              <a:t>‹#›</a:t>
            </a:fld>
            <a:endParaRPr kumimoji="1" lang="ja-JP" altLang="en-US"/>
          </a:p>
        </p:txBody>
      </p:sp>
    </p:spTree>
    <p:extLst>
      <p:ext uri="{BB962C8B-B14F-4D97-AF65-F5344CB8AC3E}">
        <p14:creationId xmlns:p14="http://schemas.microsoft.com/office/powerpoint/2010/main" val="40665332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37A259A-938C-449A-87A1-03CF7373BAD4}" type="slidenum">
              <a:rPr lang="en-GB" altLang="en-US" smtClean="0"/>
              <a:pPr>
                <a:defRPr/>
              </a:pPr>
              <a:t>12</a:t>
            </a:fld>
            <a:endParaRPr lang="en-GB" altLang="en-US"/>
          </a:p>
        </p:txBody>
      </p:sp>
    </p:spTree>
    <p:extLst>
      <p:ext uri="{BB962C8B-B14F-4D97-AF65-F5344CB8AC3E}">
        <p14:creationId xmlns:p14="http://schemas.microsoft.com/office/powerpoint/2010/main" val="379551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37A259A-938C-449A-87A1-03CF7373BAD4}" type="slidenum">
              <a:rPr lang="en-GB" altLang="en-US" smtClean="0"/>
              <a:pPr>
                <a:defRPr/>
              </a:pPr>
              <a:t>13</a:t>
            </a:fld>
            <a:endParaRPr lang="en-GB" altLang="en-US"/>
          </a:p>
        </p:txBody>
      </p:sp>
    </p:spTree>
    <p:extLst>
      <p:ext uri="{BB962C8B-B14F-4D97-AF65-F5344CB8AC3E}">
        <p14:creationId xmlns:p14="http://schemas.microsoft.com/office/powerpoint/2010/main" val="381602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今までの書き方は，処理を理解しないと何をやっているかがわからない．</a:t>
            </a:r>
            <a:endParaRPr kumimoji="1" lang="en-US" altLang="ja-JP" dirty="0"/>
          </a:p>
          <a:p>
            <a:r>
              <a:rPr kumimoji="1" lang="ja-JP" altLang="en-US"/>
              <a:t>下の書き方は，処理を理解しなくても，メソッド名だけを拾うと，範囲内の整数値をフィルタして，合計を求めるというのがわかる．</a:t>
            </a:r>
          </a:p>
        </p:txBody>
      </p:sp>
      <p:sp>
        <p:nvSpPr>
          <p:cNvPr id="4" name="スライド番号プレースホルダー 3"/>
          <p:cNvSpPr>
            <a:spLocks noGrp="1"/>
          </p:cNvSpPr>
          <p:nvPr>
            <p:ph type="sldNum" sz="quarter" idx="5"/>
          </p:nvPr>
        </p:nvSpPr>
        <p:spPr/>
        <p:txBody>
          <a:bodyPr/>
          <a:lstStyle/>
          <a:p>
            <a:fld id="{F1709EC1-25D2-A546-AAFE-D9EB7EA9F364}" type="slidenum">
              <a:rPr kumimoji="1" lang="ja-JP" altLang="en-US" smtClean="0"/>
              <a:t>46</a:t>
            </a:fld>
            <a:endParaRPr kumimoji="1" lang="ja-JP" altLang="en-US"/>
          </a:p>
        </p:txBody>
      </p:sp>
    </p:spTree>
    <p:extLst>
      <p:ext uri="{BB962C8B-B14F-4D97-AF65-F5344CB8AC3E}">
        <p14:creationId xmlns:p14="http://schemas.microsoft.com/office/powerpoint/2010/main" val="304250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8CA92C2-1B42-4A4D-9632-BF57FE7AD56A}" type="slidenum">
              <a:rPr kumimoji="1" lang="ja-JP" altLang="en-US" smtClean="0"/>
              <a:pPr/>
              <a:t>47</a:t>
            </a:fld>
            <a:endParaRPr kumimoji="1" lang="ja-JP" altLang="en-US"/>
          </a:p>
        </p:txBody>
      </p:sp>
    </p:spTree>
    <p:extLst>
      <p:ext uri="{BB962C8B-B14F-4D97-AF65-F5344CB8AC3E}">
        <p14:creationId xmlns:p14="http://schemas.microsoft.com/office/powerpoint/2010/main" val="388021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83363" cy="3703638"/>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62AB13A-A073-481F-81B1-4144CF140A6D}" type="slidenum">
              <a:rPr kumimoji="1" lang="ja-JP" altLang="en-US" smtClean="0"/>
              <a:pPr/>
              <a:t>48</a:t>
            </a:fld>
            <a:endParaRPr kumimoji="1" lang="ja-JP" altLang="en-US"/>
          </a:p>
        </p:txBody>
      </p:sp>
    </p:spTree>
    <p:extLst>
      <p:ext uri="{BB962C8B-B14F-4D97-AF65-F5344CB8AC3E}">
        <p14:creationId xmlns:p14="http://schemas.microsoft.com/office/powerpoint/2010/main" val="353925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ルール</a:t>
            </a:r>
            <a:r>
              <a:rPr kumimoji="1" lang="en-US" altLang="ja-JP" dirty="0"/>
              <a:t>4</a:t>
            </a:r>
            <a:r>
              <a:rPr kumimoji="1" lang="ja-JP" altLang="en-US"/>
              <a:t>はもう古くなってきているので，無視しても可．対応することは可能だが，不要な</a:t>
            </a:r>
            <a:r>
              <a:rPr kumimoji="1" lang="en-US" altLang="ja-JP" dirty="0"/>
              <a:t> static </a:t>
            </a:r>
            <a:r>
              <a:rPr kumimoji="1" lang="ja-JP" altLang="en-US"/>
              <a:t>インポートや，パズル的な要素が多くなるので，不要．</a:t>
            </a:r>
          </a:p>
        </p:txBody>
      </p:sp>
      <p:sp>
        <p:nvSpPr>
          <p:cNvPr id="4" name="スライド番号プレースホルダー 3"/>
          <p:cNvSpPr>
            <a:spLocks noGrp="1"/>
          </p:cNvSpPr>
          <p:nvPr>
            <p:ph type="sldNum" sz="quarter" idx="5"/>
          </p:nvPr>
        </p:nvSpPr>
        <p:spPr/>
        <p:txBody>
          <a:bodyPr/>
          <a:lstStyle/>
          <a:p>
            <a:fld id="{F1709EC1-25D2-A546-AAFE-D9EB7EA9F364}" type="slidenum">
              <a:rPr kumimoji="1" lang="ja-JP" altLang="en-US" smtClean="0"/>
              <a:t>53</a:t>
            </a:fld>
            <a:endParaRPr kumimoji="1" lang="ja-JP" altLang="en-US"/>
          </a:p>
        </p:txBody>
      </p:sp>
    </p:spTree>
    <p:extLst>
      <p:ext uri="{BB962C8B-B14F-4D97-AF65-F5344CB8AC3E}">
        <p14:creationId xmlns:p14="http://schemas.microsoft.com/office/powerpoint/2010/main" val="173919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FE7BE-8E84-087D-0B7B-04DD200DF4B6}"/>
              </a:ext>
            </a:extLst>
          </p:cNvPr>
          <p:cNvSpPr>
            <a:spLocks noGrp="1"/>
          </p:cNvSpPr>
          <p:nvPr>
            <p:ph type="ctrTitle"/>
          </p:nvPr>
        </p:nvSpPr>
        <p:spPr>
          <a:xfrm>
            <a:off x="1524000" y="1122363"/>
            <a:ext cx="9144000" cy="2387600"/>
          </a:xfrm>
        </p:spPr>
        <p:txBody>
          <a:bodyPr anchor="b"/>
          <a:lstStyle>
            <a:lvl1pPr algn="ctr">
              <a:defRPr sz="66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7AF3849-CD0B-6829-FE1F-3BB795C4CBEC}"/>
              </a:ext>
            </a:extLst>
          </p:cNvPr>
          <p:cNvSpPr>
            <a:spLocks noGrp="1"/>
          </p:cNvSpPr>
          <p:nvPr>
            <p:ph type="subTitle" idx="1"/>
          </p:nvPr>
        </p:nvSpPr>
        <p:spPr>
          <a:xfrm>
            <a:off x="1524000" y="3602038"/>
            <a:ext cx="9144000" cy="1655762"/>
          </a:xfrm>
        </p:spPr>
        <p:txBody>
          <a:bodyPr>
            <a:normAutofit/>
          </a:bodyPr>
          <a:lstStyle>
            <a:lvl1pPr marL="0" indent="0" algn="ctr">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6C21760-73A0-DDE5-6AA6-E43798D8144E}"/>
              </a:ext>
            </a:extLst>
          </p:cNvPr>
          <p:cNvSpPr>
            <a:spLocks noGrp="1"/>
          </p:cNvSpPr>
          <p:nvPr>
            <p:ph type="dt" sz="half" idx="10"/>
          </p:nvPr>
        </p:nvSpPr>
        <p:spPr/>
        <p:txBody>
          <a:bodyPr/>
          <a:lstStyle/>
          <a:p>
            <a:r>
              <a:rPr kumimoji="1" lang="en-US" altLang="ja-JP"/>
              <a:t>2018/9/22</a:t>
            </a:r>
            <a:endParaRPr kumimoji="1" lang="ja-JP" altLang="en-US"/>
          </a:p>
        </p:txBody>
      </p:sp>
      <p:sp>
        <p:nvSpPr>
          <p:cNvPr id="5" name="フッター プレースホルダー 4">
            <a:extLst>
              <a:ext uri="{FF2B5EF4-FFF2-40B4-BE49-F238E27FC236}">
                <a16:creationId xmlns:a16="http://schemas.microsoft.com/office/drawing/2014/main" id="{65256565-E81C-F15B-DCD6-30C1B7A2B145}"/>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D460E9F7-E9ED-5200-D4F0-F4F813D2AD14}"/>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397204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3E6290-35CA-5BD7-5F6C-2172D634BFA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98446D-EB67-FD9F-6AB7-EA211AC6F14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55741A-CA87-BDBF-778A-4666390A19C1}"/>
              </a:ext>
            </a:extLst>
          </p:cNvPr>
          <p:cNvSpPr>
            <a:spLocks noGrp="1"/>
          </p:cNvSpPr>
          <p:nvPr>
            <p:ph type="dt" sz="half" idx="10"/>
          </p:nvPr>
        </p:nvSpPr>
        <p:spPr/>
        <p:txBody>
          <a:bodyPr/>
          <a:lstStyle/>
          <a:p>
            <a:r>
              <a:rPr kumimoji="1" lang="en-US" altLang="ja-JP"/>
              <a:t>2018/9/22</a:t>
            </a:r>
            <a:endParaRPr kumimoji="1" lang="ja-JP" altLang="en-US"/>
          </a:p>
        </p:txBody>
      </p:sp>
      <p:sp>
        <p:nvSpPr>
          <p:cNvPr id="5" name="フッター プレースホルダー 4">
            <a:extLst>
              <a:ext uri="{FF2B5EF4-FFF2-40B4-BE49-F238E27FC236}">
                <a16:creationId xmlns:a16="http://schemas.microsoft.com/office/drawing/2014/main" id="{ECAFCABF-2475-D1C9-247C-0FB48CD958A6}"/>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845BC43B-B58C-105F-79BC-4CB635C6E202}"/>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4052729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86AA690-D34E-E6CC-CBAD-8B61DB5F2B1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156948-517F-860B-70F4-05A08ADC967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7BAAF-E298-27B4-F36E-5FB577268956}"/>
              </a:ext>
            </a:extLst>
          </p:cNvPr>
          <p:cNvSpPr>
            <a:spLocks noGrp="1"/>
          </p:cNvSpPr>
          <p:nvPr>
            <p:ph type="dt" sz="half" idx="10"/>
          </p:nvPr>
        </p:nvSpPr>
        <p:spPr/>
        <p:txBody>
          <a:bodyPr/>
          <a:lstStyle/>
          <a:p>
            <a:r>
              <a:rPr kumimoji="1" lang="en-US" altLang="ja-JP"/>
              <a:t>2018/9/22</a:t>
            </a:r>
            <a:endParaRPr kumimoji="1" lang="ja-JP" altLang="en-US"/>
          </a:p>
        </p:txBody>
      </p:sp>
      <p:sp>
        <p:nvSpPr>
          <p:cNvPr id="5" name="フッター プレースホルダー 4">
            <a:extLst>
              <a:ext uri="{FF2B5EF4-FFF2-40B4-BE49-F238E27FC236}">
                <a16:creationId xmlns:a16="http://schemas.microsoft.com/office/drawing/2014/main" id="{23E0D79F-D637-5C5A-926F-69E936DD7BEB}"/>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71FDA132-4221-39BA-E513-79D70B1837D5}"/>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200326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CD9D67-D018-83E5-EF92-2C5A320F36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69599B-CC0F-5742-F088-AAF647FFD09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A373562-B03F-6F44-A740-61446E458800}"/>
              </a:ext>
            </a:extLst>
          </p:cNvPr>
          <p:cNvSpPr>
            <a:spLocks noGrp="1"/>
          </p:cNvSpPr>
          <p:nvPr>
            <p:ph type="dt" sz="half" idx="10"/>
          </p:nvPr>
        </p:nvSpPr>
        <p:spPr/>
        <p:txBody>
          <a:bodyPr/>
          <a:lstStyle/>
          <a:p>
            <a:r>
              <a:rPr kumimoji="1" lang="en-US" altLang="ja-JP"/>
              <a:t>2018/9/22</a:t>
            </a:r>
            <a:endParaRPr kumimoji="1" lang="ja-JP" altLang="en-US"/>
          </a:p>
        </p:txBody>
      </p:sp>
      <p:sp>
        <p:nvSpPr>
          <p:cNvPr id="5" name="フッター プレースホルダー 4">
            <a:extLst>
              <a:ext uri="{FF2B5EF4-FFF2-40B4-BE49-F238E27FC236}">
                <a16:creationId xmlns:a16="http://schemas.microsoft.com/office/drawing/2014/main" id="{EA8D70D3-6D5E-09B1-F108-77C67FDABC83}"/>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F7C7A089-2C02-E725-44A9-748D5948838B}"/>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133749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4C438-5937-2B4F-2EB2-3D7CD8F59F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42374D2-9405-296E-6183-C9EB4765A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C5DC3C9-04F5-92C7-62EA-C5CF6370C1E6}"/>
              </a:ext>
            </a:extLst>
          </p:cNvPr>
          <p:cNvSpPr>
            <a:spLocks noGrp="1"/>
          </p:cNvSpPr>
          <p:nvPr>
            <p:ph type="dt" sz="half" idx="10"/>
          </p:nvPr>
        </p:nvSpPr>
        <p:spPr/>
        <p:txBody>
          <a:bodyPr/>
          <a:lstStyle/>
          <a:p>
            <a:r>
              <a:rPr kumimoji="1" lang="en-US" altLang="ja-JP"/>
              <a:t>2018/9/22</a:t>
            </a:r>
            <a:endParaRPr kumimoji="1" lang="ja-JP" altLang="en-US"/>
          </a:p>
        </p:txBody>
      </p:sp>
      <p:sp>
        <p:nvSpPr>
          <p:cNvPr id="5" name="フッター プレースホルダー 4">
            <a:extLst>
              <a:ext uri="{FF2B5EF4-FFF2-40B4-BE49-F238E27FC236}">
                <a16:creationId xmlns:a16="http://schemas.microsoft.com/office/drawing/2014/main" id="{DF0BB171-C41F-5A00-ABD1-E187D6A8633E}"/>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ABE1253E-D21A-775F-27B5-342266CFC94E}"/>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390699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CDFC45-F2F6-CF86-6533-1810AC5457F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947CB-22A7-AF15-B05B-BFAB1D47F8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EC34E3A-D190-DC67-A929-FE1BA86AC3B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44D05BD-E909-9B30-8BB4-9CCF4A430A7C}"/>
              </a:ext>
            </a:extLst>
          </p:cNvPr>
          <p:cNvSpPr>
            <a:spLocks noGrp="1"/>
          </p:cNvSpPr>
          <p:nvPr>
            <p:ph type="dt" sz="half" idx="10"/>
          </p:nvPr>
        </p:nvSpPr>
        <p:spPr/>
        <p:txBody>
          <a:bodyPr/>
          <a:lstStyle/>
          <a:p>
            <a:r>
              <a:rPr kumimoji="1" lang="en-US" altLang="ja-JP"/>
              <a:t>2018/9/22</a:t>
            </a:r>
            <a:endParaRPr kumimoji="1" lang="ja-JP" altLang="en-US"/>
          </a:p>
        </p:txBody>
      </p:sp>
      <p:sp>
        <p:nvSpPr>
          <p:cNvPr id="6" name="フッター プレースホルダー 5">
            <a:extLst>
              <a:ext uri="{FF2B5EF4-FFF2-40B4-BE49-F238E27FC236}">
                <a16:creationId xmlns:a16="http://schemas.microsoft.com/office/drawing/2014/main" id="{046C825E-84E6-773D-0EC6-EA8F3AFAF1F5}"/>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7" name="スライド番号プレースホルダー 6">
            <a:extLst>
              <a:ext uri="{FF2B5EF4-FFF2-40B4-BE49-F238E27FC236}">
                <a16:creationId xmlns:a16="http://schemas.microsoft.com/office/drawing/2014/main" id="{A5AD6B63-1D2E-0DFE-B1CC-CAF2CB813307}"/>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365036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570EC-FD52-B47F-A14E-77D130014A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CE891B-829D-0E53-10C4-48BB4A51DB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716443F-D643-4D6A-436A-EB92B1911EF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AF30654-9267-4FAF-B808-B3A55F1B4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A7F998-96E5-D7AF-6517-1F5ABE0FE6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B5E7AF-88D3-97F9-947C-B87DBC4BCB89}"/>
              </a:ext>
            </a:extLst>
          </p:cNvPr>
          <p:cNvSpPr>
            <a:spLocks noGrp="1"/>
          </p:cNvSpPr>
          <p:nvPr>
            <p:ph type="dt" sz="half" idx="10"/>
          </p:nvPr>
        </p:nvSpPr>
        <p:spPr/>
        <p:txBody>
          <a:bodyPr/>
          <a:lstStyle/>
          <a:p>
            <a:r>
              <a:rPr kumimoji="1" lang="en-US" altLang="ja-JP"/>
              <a:t>2018/9/22</a:t>
            </a:r>
            <a:endParaRPr kumimoji="1" lang="ja-JP" altLang="en-US"/>
          </a:p>
        </p:txBody>
      </p:sp>
      <p:sp>
        <p:nvSpPr>
          <p:cNvPr id="8" name="フッター プレースホルダー 7">
            <a:extLst>
              <a:ext uri="{FF2B5EF4-FFF2-40B4-BE49-F238E27FC236}">
                <a16:creationId xmlns:a16="http://schemas.microsoft.com/office/drawing/2014/main" id="{0712B283-12E6-FFB2-EAA1-66ADF62321B2}"/>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9" name="スライド番号プレースホルダー 8">
            <a:extLst>
              <a:ext uri="{FF2B5EF4-FFF2-40B4-BE49-F238E27FC236}">
                <a16:creationId xmlns:a16="http://schemas.microsoft.com/office/drawing/2014/main" id="{6BEB5DE1-1C5C-ED97-827F-B2D25B34C1A0}"/>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226894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BC7A7F-D74C-24F0-AAD8-00DFFFC657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124424-E52A-17FF-4AFB-893ADCBD0BBE}"/>
              </a:ext>
            </a:extLst>
          </p:cNvPr>
          <p:cNvSpPr>
            <a:spLocks noGrp="1"/>
          </p:cNvSpPr>
          <p:nvPr>
            <p:ph type="dt" sz="half" idx="10"/>
          </p:nvPr>
        </p:nvSpPr>
        <p:spPr/>
        <p:txBody>
          <a:bodyPr/>
          <a:lstStyle/>
          <a:p>
            <a:r>
              <a:rPr kumimoji="1" lang="en-US" altLang="ja-JP"/>
              <a:t>2018/9/22</a:t>
            </a:r>
            <a:endParaRPr kumimoji="1" lang="ja-JP" altLang="en-US"/>
          </a:p>
        </p:txBody>
      </p:sp>
      <p:sp>
        <p:nvSpPr>
          <p:cNvPr id="4" name="フッター プレースホルダー 3">
            <a:extLst>
              <a:ext uri="{FF2B5EF4-FFF2-40B4-BE49-F238E27FC236}">
                <a16:creationId xmlns:a16="http://schemas.microsoft.com/office/drawing/2014/main" id="{DF16A06F-03AC-66A9-0CBD-C6EB6ED13B33}"/>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B1BC2C51-2AA1-9C47-F58F-C12300164026}"/>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349615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C245CF6-8AC5-49A6-4001-4F86889C9C6E}"/>
              </a:ext>
            </a:extLst>
          </p:cNvPr>
          <p:cNvSpPr>
            <a:spLocks noGrp="1"/>
          </p:cNvSpPr>
          <p:nvPr>
            <p:ph type="dt" sz="half" idx="10"/>
          </p:nvPr>
        </p:nvSpPr>
        <p:spPr/>
        <p:txBody>
          <a:bodyPr/>
          <a:lstStyle/>
          <a:p>
            <a:r>
              <a:rPr kumimoji="1" lang="en-US" altLang="ja-JP"/>
              <a:t>2018/9/22</a:t>
            </a:r>
            <a:endParaRPr kumimoji="1" lang="ja-JP" altLang="en-US"/>
          </a:p>
        </p:txBody>
      </p:sp>
      <p:sp>
        <p:nvSpPr>
          <p:cNvPr id="3" name="フッター プレースホルダー 2">
            <a:extLst>
              <a:ext uri="{FF2B5EF4-FFF2-40B4-BE49-F238E27FC236}">
                <a16:creationId xmlns:a16="http://schemas.microsoft.com/office/drawing/2014/main" id="{55AE75DF-A6B6-0B7F-1A07-ED97CD5BB7F3}"/>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4" name="スライド番号プレースホルダー 3">
            <a:extLst>
              <a:ext uri="{FF2B5EF4-FFF2-40B4-BE49-F238E27FC236}">
                <a16:creationId xmlns:a16="http://schemas.microsoft.com/office/drawing/2014/main" id="{FB4F487D-F5EC-B224-0B2A-CBE64350AED5}"/>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28224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F684B-F88C-7C66-BD6F-0B83854B381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7D2041-97CC-C3D8-FCB7-EB8C8E9AB3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21A0419-0F58-5A49-2277-B7D6B18DF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1835F0-0F2D-418C-2F2C-A98280CDBD06}"/>
              </a:ext>
            </a:extLst>
          </p:cNvPr>
          <p:cNvSpPr>
            <a:spLocks noGrp="1"/>
          </p:cNvSpPr>
          <p:nvPr>
            <p:ph type="dt" sz="half" idx="10"/>
          </p:nvPr>
        </p:nvSpPr>
        <p:spPr/>
        <p:txBody>
          <a:bodyPr/>
          <a:lstStyle/>
          <a:p>
            <a:r>
              <a:rPr kumimoji="1" lang="en-US" altLang="ja-JP"/>
              <a:t>2018/9/22</a:t>
            </a:r>
            <a:endParaRPr kumimoji="1" lang="ja-JP" altLang="en-US"/>
          </a:p>
        </p:txBody>
      </p:sp>
      <p:sp>
        <p:nvSpPr>
          <p:cNvPr id="6" name="フッター プレースホルダー 5">
            <a:extLst>
              <a:ext uri="{FF2B5EF4-FFF2-40B4-BE49-F238E27FC236}">
                <a16:creationId xmlns:a16="http://schemas.microsoft.com/office/drawing/2014/main" id="{8A123655-0CEA-8B71-607D-D272BBF9BE45}"/>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7" name="スライド番号プレースホルダー 6">
            <a:extLst>
              <a:ext uri="{FF2B5EF4-FFF2-40B4-BE49-F238E27FC236}">
                <a16:creationId xmlns:a16="http://schemas.microsoft.com/office/drawing/2014/main" id="{9D70B807-1B19-2E61-E3EC-A9FBA0890447}"/>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295672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FF7DF-2F70-92AB-21C0-31464769E7C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D46C02F-A7E4-8817-1F4E-0ADF2EE96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51C3CA52-E658-760A-F63E-0131638BE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E64D200-6169-F18C-0630-E11DE59C4ECB}"/>
              </a:ext>
            </a:extLst>
          </p:cNvPr>
          <p:cNvSpPr>
            <a:spLocks noGrp="1"/>
          </p:cNvSpPr>
          <p:nvPr>
            <p:ph type="dt" sz="half" idx="10"/>
          </p:nvPr>
        </p:nvSpPr>
        <p:spPr/>
        <p:txBody>
          <a:bodyPr/>
          <a:lstStyle/>
          <a:p>
            <a:r>
              <a:rPr kumimoji="1" lang="en-US" altLang="ja-JP"/>
              <a:t>2018/9/22</a:t>
            </a:r>
            <a:endParaRPr kumimoji="1" lang="ja-JP" altLang="en-US"/>
          </a:p>
        </p:txBody>
      </p:sp>
      <p:sp>
        <p:nvSpPr>
          <p:cNvPr id="6" name="フッター プレースホルダー 5">
            <a:extLst>
              <a:ext uri="{FF2B5EF4-FFF2-40B4-BE49-F238E27FC236}">
                <a16:creationId xmlns:a16="http://schemas.microsoft.com/office/drawing/2014/main" id="{287732EA-FC1C-5BAD-48CF-F61608915AB8}"/>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7" name="スライド番号プレースホルダー 6">
            <a:extLst>
              <a:ext uri="{FF2B5EF4-FFF2-40B4-BE49-F238E27FC236}">
                <a16:creationId xmlns:a16="http://schemas.microsoft.com/office/drawing/2014/main" id="{721F0567-F7D0-859E-92DC-29CE0C0A7617}"/>
              </a:ext>
            </a:extLst>
          </p:cNvPr>
          <p:cNvSpPr>
            <a:spLocks noGrp="1"/>
          </p:cNvSpPr>
          <p:nvPr>
            <p:ph type="sldNum" sz="quarter" idx="12"/>
          </p:nvPr>
        </p:nvSpPr>
        <p:spPr/>
        <p:txBody>
          <a:bodyPr/>
          <a:lstStyle/>
          <a:p>
            <a:fld id="{74E5C2EA-A201-0F41-BE6C-96A0CC88D6B3}" type="slidenum">
              <a:rPr kumimoji="1" lang="ja-JP" altLang="en-US" smtClean="0"/>
              <a:t>‹#›</a:t>
            </a:fld>
            <a:endParaRPr kumimoji="1" lang="ja-JP" altLang="en-US"/>
          </a:p>
        </p:txBody>
      </p:sp>
    </p:spTree>
    <p:extLst>
      <p:ext uri="{BB962C8B-B14F-4D97-AF65-F5344CB8AC3E}">
        <p14:creationId xmlns:p14="http://schemas.microsoft.com/office/powerpoint/2010/main" val="1195523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EF98540-784E-8800-5DD5-A451EDD1A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9EC8B5-2E68-F52A-BA13-6F7E46A9A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3D1B30C9-50A0-4A72-24F1-171BAE347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latin typeface="Meiryo" panose="020B0604030504040204" pitchFamily="34" charset="-128"/>
                <a:ea typeface="Meiryo" panose="020B0604030504040204" pitchFamily="34" charset="-128"/>
              </a:defRPr>
            </a:lvl1pPr>
          </a:lstStyle>
          <a:p>
            <a:r>
              <a:rPr lang="en-US" altLang="ja-JP"/>
              <a:t>2018/9/22</a:t>
            </a:r>
            <a:endParaRPr lang="ja-JP" altLang="en-US"/>
          </a:p>
        </p:txBody>
      </p:sp>
      <p:sp>
        <p:nvSpPr>
          <p:cNvPr id="5" name="フッター プレースホルダー 4">
            <a:extLst>
              <a:ext uri="{FF2B5EF4-FFF2-40B4-BE49-F238E27FC236}">
                <a16:creationId xmlns:a16="http://schemas.microsoft.com/office/drawing/2014/main" id="{81DD4E64-8C79-125B-73FB-BB9F8A162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latin typeface="Meiryo" panose="020B0604030504040204" pitchFamily="34" charset="-128"/>
                <a:ea typeface="Meiryo" panose="020B0604030504040204" pitchFamily="34" charset="-128"/>
              </a:defRPr>
            </a:lvl1pPr>
          </a:lstStyle>
          <a:p>
            <a:r>
              <a:rPr lang="ja-JP" altLang="en-US"/>
              <a:t>セミナー</a:t>
            </a:r>
            <a:r>
              <a:rPr lang="en" altLang="ja-JP"/>
              <a:t>D (</a:t>
            </a:r>
            <a:r>
              <a:rPr lang="ja-JP" altLang="en-US"/>
              <a:t>玉田）</a:t>
            </a:r>
          </a:p>
        </p:txBody>
      </p:sp>
      <p:sp>
        <p:nvSpPr>
          <p:cNvPr id="6" name="スライド番号プレースホルダー 5">
            <a:extLst>
              <a:ext uri="{FF2B5EF4-FFF2-40B4-BE49-F238E27FC236}">
                <a16:creationId xmlns:a16="http://schemas.microsoft.com/office/drawing/2014/main" id="{13BBF1A3-124C-CC0E-F21F-DD504187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latin typeface="Meiryo" panose="020B0604030504040204" pitchFamily="34" charset="-128"/>
                <a:ea typeface="Meiryo" panose="020B0604030504040204" pitchFamily="34" charset="-128"/>
              </a:defRPr>
            </a:lvl1pPr>
          </a:lstStyle>
          <a:p>
            <a:fld id="{74E5C2EA-A201-0F41-BE6C-96A0CC88D6B3}" type="slidenum">
              <a:rPr lang="ja-JP" altLang="en-US" smtClean="0"/>
              <a:pPr/>
              <a:t>‹#›</a:t>
            </a:fld>
            <a:endParaRPr lang="ja-JP" altLang="en-US"/>
          </a:p>
        </p:txBody>
      </p:sp>
    </p:spTree>
    <p:extLst>
      <p:ext uri="{BB962C8B-B14F-4D97-AF65-F5344CB8AC3E}">
        <p14:creationId xmlns:p14="http://schemas.microsoft.com/office/powerpoint/2010/main" val="3132175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66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44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40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3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hyperlink" Target="https://about.gitlab.com/2014/09/29/gitlab-flow/" TargetMode="External"/><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hyperlink" Target="http://scottchacon.com/2011/08/31/github-flow.html" TargetMode="External"/><Relationship Id="rId5" Type="http://schemas.openxmlformats.org/officeDocument/2006/relationships/hyperlink" Target="https://nvie.com/posts/a-successful-git-branching-model/" TargetMode="Externa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betterprogramming.pub/how-code-comments-are-obsoleting-333d5ca256d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46.emf"/></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tamada/2024gsemina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hyperlink" Target="http://scottchacon.com/2011/08/31/github-flow.html" TargetMode="External"/><Relationship Id="rId7" Type="http://schemas.openxmlformats.org/officeDocument/2006/relationships/image" Target="../media/image7.emf"/><Relationship Id="rId2" Type="http://schemas.openxmlformats.org/officeDocument/2006/relationships/hyperlink" Target="https://nvie.com/posts/a-successful-git-branching-model/" TargetMode="Externa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hyperlink" Target="https://about.gitlab.com/2014/09/29/gitlab-flow/"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3.tiff"/><Relationship Id="rId11" Type="http://schemas.openxmlformats.org/officeDocument/2006/relationships/image" Target="../media/image18.svg"/><Relationship Id="rId5" Type="http://schemas.openxmlformats.org/officeDocument/2006/relationships/image" Target="../media/image12.tiff"/><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8.svg"/><Relationship Id="rId7" Type="http://schemas.openxmlformats.org/officeDocument/2006/relationships/image" Target="../media/image12.tif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em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F16DD0-08A9-2341-FB69-45536EF2E286}"/>
              </a:ext>
            </a:extLst>
          </p:cNvPr>
          <p:cNvSpPr>
            <a:spLocks noGrp="1"/>
          </p:cNvSpPr>
          <p:nvPr>
            <p:ph type="ctrTitle"/>
          </p:nvPr>
        </p:nvSpPr>
        <p:spPr/>
        <p:txBody>
          <a:bodyPr/>
          <a:lstStyle/>
          <a:p>
            <a:r>
              <a:rPr kumimoji="1" lang="ja-JP" altLang="en-US"/>
              <a:t>大学院セミナー</a:t>
            </a:r>
            <a:r>
              <a:rPr kumimoji="1" lang="en-US" altLang="ja-JP" dirty="0"/>
              <a:t>D</a:t>
            </a:r>
            <a:br>
              <a:rPr kumimoji="1" lang="en-US" altLang="ja-JP" dirty="0"/>
            </a:br>
            <a:r>
              <a:rPr kumimoji="1" lang="ja-JP" altLang="en-US" sz="4400"/>
              <a:t>高品質なソフトウェアのために</a:t>
            </a:r>
          </a:p>
        </p:txBody>
      </p:sp>
      <p:sp>
        <p:nvSpPr>
          <p:cNvPr id="3" name="字幕 2">
            <a:extLst>
              <a:ext uri="{FF2B5EF4-FFF2-40B4-BE49-F238E27FC236}">
                <a16:creationId xmlns:a16="http://schemas.microsoft.com/office/drawing/2014/main" id="{1F8FCC06-508C-B515-CDF9-899F39B02C9D}"/>
              </a:ext>
            </a:extLst>
          </p:cNvPr>
          <p:cNvSpPr>
            <a:spLocks noGrp="1"/>
          </p:cNvSpPr>
          <p:nvPr>
            <p:ph type="subTitle" idx="1"/>
          </p:nvPr>
        </p:nvSpPr>
        <p:spPr/>
        <p:txBody>
          <a:bodyPr>
            <a:normAutofit lnSpcReduction="10000"/>
          </a:bodyPr>
          <a:lstStyle/>
          <a:p>
            <a:r>
              <a:rPr kumimoji="1" lang="en-US" altLang="ja-JP" dirty="0"/>
              <a:t>2024-10-31 (Thu)</a:t>
            </a:r>
          </a:p>
          <a:p>
            <a:r>
              <a:rPr kumimoji="1" lang="ja-JP" altLang="en-US"/>
              <a:t>情報理工学部　玉田</a:t>
            </a:r>
          </a:p>
        </p:txBody>
      </p:sp>
      <p:sp>
        <p:nvSpPr>
          <p:cNvPr id="4" name="フッター プレースホルダー 3">
            <a:extLst>
              <a:ext uri="{FF2B5EF4-FFF2-40B4-BE49-F238E27FC236}">
                <a16:creationId xmlns:a16="http://schemas.microsoft.com/office/drawing/2014/main" id="{0BE4BC56-02ED-C7A8-871C-4BF74ECA876C}"/>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FC4A8BA4-0392-C350-7F97-0BB73167EC78}"/>
              </a:ext>
            </a:extLst>
          </p:cNvPr>
          <p:cNvSpPr>
            <a:spLocks noGrp="1"/>
          </p:cNvSpPr>
          <p:nvPr>
            <p:ph type="sldNum" sz="quarter" idx="12"/>
          </p:nvPr>
        </p:nvSpPr>
        <p:spPr/>
        <p:txBody>
          <a:bodyPr/>
          <a:lstStyle/>
          <a:p>
            <a:fld id="{74E5C2EA-A201-0F41-BE6C-96A0CC88D6B3}" type="slidenum">
              <a:rPr kumimoji="1" lang="ja-JP" altLang="en-US" smtClean="0"/>
              <a:t>1</a:t>
            </a:fld>
            <a:endParaRPr kumimoji="1" lang="ja-JP" altLang="en-US"/>
          </a:p>
        </p:txBody>
      </p:sp>
    </p:spTree>
    <p:extLst>
      <p:ext uri="{BB962C8B-B14F-4D97-AF65-F5344CB8AC3E}">
        <p14:creationId xmlns:p14="http://schemas.microsoft.com/office/powerpoint/2010/main" val="191004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FADA2-3B38-474F-EA8C-2AB6C81E263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5ECFA5-CEA2-063E-135C-7116C024718B}"/>
              </a:ext>
            </a:extLst>
          </p:cNvPr>
          <p:cNvSpPr>
            <a:spLocks noGrp="1"/>
          </p:cNvSpPr>
          <p:nvPr>
            <p:ph type="title"/>
          </p:nvPr>
        </p:nvSpPr>
        <p:spPr/>
        <p:txBody>
          <a:bodyPr/>
          <a:lstStyle/>
          <a:p>
            <a:r>
              <a:rPr lang="ja-JP" altLang="en-US"/>
              <a:t>高品質なソフトウェアを</a:t>
            </a:r>
            <a:br>
              <a:rPr lang="en-US" altLang="ja-JP" dirty="0"/>
            </a:br>
            <a:r>
              <a:rPr lang="ja-JP" altLang="en-US"/>
              <a:t>生み出すために</a:t>
            </a:r>
            <a:endParaRPr kumimoji="1" lang="ja-JP" altLang="en-US"/>
          </a:p>
        </p:txBody>
      </p:sp>
      <p:sp>
        <p:nvSpPr>
          <p:cNvPr id="3" name="コンテンツ プレースホルダー 2">
            <a:extLst>
              <a:ext uri="{FF2B5EF4-FFF2-40B4-BE49-F238E27FC236}">
                <a16:creationId xmlns:a16="http://schemas.microsoft.com/office/drawing/2014/main" id="{951E98B4-EE28-D9B9-2077-EE7AFB23D452}"/>
              </a:ext>
            </a:extLst>
          </p:cNvPr>
          <p:cNvSpPr>
            <a:spLocks noGrp="1"/>
          </p:cNvSpPr>
          <p:nvPr>
            <p:ph idx="1"/>
          </p:nvPr>
        </p:nvSpPr>
        <p:spPr/>
        <p:txBody>
          <a:bodyPr>
            <a:normAutofit/>
          </a:bodyPr>
          <a:lstStyle/>
          <a:p>
            <a:r>
              <a:rPr kumimoji="1" lang="ja-JP" altLang="en-US"/>
              <a:t>プロセスでの方策</a:t>
            </a:r>
            <a:endParaRPr kumimoji="1" lang="en-US" altLang="ja-JP" dirty="0"/>
          </a:p>
          <a:p>
            <a:pPr lvl="1"/>
            <a:r>
              <a:rPr lang="en-US" altLang="ja-JP" dirty="0"/>
              <a:t>GitHub flow</a:t>
            </a:r>
          </a:p>
          <a:p>
            <a:pPr lvl="2"/>
            <a:r>
              <a:rPr kumimoji="1" lang="en-US" altLang="ja-JP" dirty="0"/>
              <a:t>Git/GitHub </a:t>
            </a:r>
            <a:r>
              <a:rPr kumimoji="1" lang="ja-JP" altLang="en-US"/>
              <a:t>を使った開発フロー．</a:t>
            </a:r>
            <a:endParaRPr kumimoji="1" lang="en-US" altLang="ja-JP" dirty="0"/>
          </a:p>
          <a:p>
            <a:pPr lvl="2"/>
            <a:r>
              <a:rPr kumimoji="1" lang="ja-JP" altLang="en-US"/>
              <a:t>常にデモ可能なものを用意しつつ，開発を続ける</a:t>
            </a:r>
            <a:r>
              <a:rPr lang="ja-JP" altLang="en-US"/>
              <a:t>．</a:t>
            </a:r>
            <a:endParaRPr kumimoji="1" lang="en-US" altLang="ja-JP" dirty="0"/>
          </a:p>
          <a:p>
            <a:r>
              <a:rPr kumimoji="1" lang="ja-JP" altLang="en-US"/>
              <a:t>プロダクトでの方策</a:t>
            </a:r>
            <a:endParaRPr kumimoji="1" lang="en-US" altLang="ja-JP" dirty="0"/>
          </a:p>
          <a:p>
            <a:pPr lvl="1"/>
            <a:endParaRPr kumimoji="1" lang="en-US" altLang="ja-JP" dirty="0"/>
          </a:p>
        </p:txBody>
      </p:sp>
      <p:sp>
        <p:nvSpPr>
          <p:cNvPr id="4" name="フッター プレースホルダー 3">
            <a:extLst>
              <a:ext uri="{FF2B5EF4-FFF2-40B4-BE49-F238E27FC236}">
                <a16:creationId xmlns:a16="http://schemas.microsoft.com/office/drawing/2014/main" id="{B86A3E57-1ADE-B851-2196-76DC12322E79}"/>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D5C81239-C736-30CE-B713-715ABB159ABA}"/>
              </a:ext>
            </a:extLst>
          </p:cNvPr>
          <p:cNvSpPr>
            <a:spLocks noGrp="1"/>
          </p:cNvSpPr>
          <p:nvPr>
            <p:ph type="sldNum" sz="quarter" idx="12"/>
          </p:nvPr>
        </p:nvSpPr>
        <p:spPr/>
        <p:txBody>
          <a:bodyPr/>
          <a:lstStyle/>
          <a:p>
            <a:fld id="{74E5C2EA-A201-0F41-BE6C-96A0CC88D6B3}" type="slidenum">
              <a:rPr kumimoji="1" lang="ja-JP" altLang="en-US" smtClean="0"/>
              <a:t>10</a:t>
            </a:fld>
            <a:endParaRPr kumimoji="1" lang="ja-JP" altLang="en-US"/>
          </a:p>
        </p:txBody>
      </p:sp>
      <p:sp>
        <p:nvSpPr>
          <p:cNvPr id="6" name="正方形/長方形 5">
            <a:extLst>
              <a:ext uri="{FF2B5EF4-FFF2-40B4-BE49-F238E27FC236}">
                <a16:creationId xmlns:a16="http://schemas.microsoft.com/office/drawing/2014/main" id="{AB6D3FDC-46C3-0676-49D6-78880F689064}"/>
              </a:ext>
            </a:extLst>
          </p:cNvPr>
          <p:cNvSpPr/>
          <p:nvPr/>
        </p:nvSpPr>
        <p:spPr>
          <a:xfrm>
            <a:off x="562708" y="1825624"/>
            <a:ext cx="10791092" cy="3150821"/>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239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バグを減らすために</a:t>
            </a:r>
            <a:r>
              <a:rPr kumimoji="1" lang="mr-IN" altLang="ja-JP" dirty="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a:lnSpc>
                <a:spcPct val="120000"/>
              </a:lnSpc>
            </a:pPr>
            <a:r>
              <a:rPr lang="ja-JP" altLang="en-US" dirty="0"/>
              <a:t>疎結合，</a:t>
            </a:r>
            <a:endParaRPr lang="en-US" altLang="ja-JP" dirty="0"/>
          </a:p>
          <a:p>
            <a:pPr>
              <a:lnSpc>
                <a:spcPct val="120000"/>
              </a:lnSpc>
            </a:pPr>
            <a:r>
              <a:rPr lang="ja-JP" altLang="en-US" dirty="0"/>
              <a:t>高凝集度，</a:t>
            </a:r>
            <a:endParaRPr lang="en-US" altLang="ja-JP" dirty="0"/>
          </a:p>
          <a:p>
            <a:pPr>
              <a:lnSpc>
                <a:spcPct val="120000"/>
              </a:lnSpc>
            </a:pPr>
            <a:r>
              <a:rPr lang="ja-JP" altLang="en-US" dirty="0"/>
              <a:t>処理をシンプルに，</a:t>
            </a:r>
            <a:endParaRPr lang="en-US" altLang="ja-JP" dirty="0"/>
          </a:p>
          <a:p>
            <a:pPr>
              <a:lnSpc>
                <a:spcPct val="120000"/>
              </a:lnSpc>
            </a:pPr>
            <a:r>
              <a:rPr lang="ja-JP" altLang="en-US" dirty="0"/>
              <a:t>処理を短く，</a:t>
            </a:r>
            <a:endParaRPr lang="en-US" altLang="ja-JP" dirty="0"/>
          </a:p>
          <a:p>
            <a:pPr>
              <a:lnSpc>
                <a:spcPct val="120000"/>
              </a:lnSpc>
            </a:pPr>
            <a:r>
              <a:rPr lang="ja-JP" altLang="en-US" dirty="0"/>
              <a:t>．</a:t>
            </a:r>
            <a:r>
              <a:rPr lang="ja-JP" altLang="en-US"/>
              <a:t>．．</a:t>
            </a:r>
            <a:endParaRPr lang="en-US" altLang="ja-JP" dirty="0"/>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11</a:t>
            </a:fld>
            <a:endParaRPr lang="en-GB" altLang="en-US"/>
          </a:p>
        </p:txBody>
      </p:sp>
      <p:pic>
        <p:nvPicPr>
          <p:cNvPr id="8" name="図 7">
            <a:extLst>
              <a:ext uri="{FF2B5EF4-FFF2-40B4-BE49-F238E27FC236}">
                <a16:creationId xmlns:a16="http://schemas.microsoft.com/office/drawing/2014/main" id="{8116367F-A81A-3C47-9BA9-CFB77CDCA54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44" b="90000" l="10000" r="90000">
                        <a14:foregroundMark x1="27917" y1="66198" x2="34531" y2="60885"/>
                        <a14:foregroundMark x1="37708" y1="9844" x2="40625" y2="10104"/>
                      </a14:backgroundRemoval>
                    </a14:imgEffect>
                  </a14:imgLayer>
                </a14:imgProps>
              </a:ext>
            </a:extLst>
          </a:blip>
          <a:stretch>
            <a:fillRect/>
          </a:stretch>
        </p:blipFill>
        <p:spPr>
          <a:xfrm>
            <a:off x="6241474" y="1029639"/>
            <a:ext cx="5237017" cy="5237017"/>
          </a:xfrm>
          <a:prstGeom prst="rect">
            <a:avLst/>
          </a:prstGeom>
        </p:spPr>
      </p:pic>
    </p:spTree>
    <p:extLst>
      <p:ext uri="{BB962C8B-B14F-4D97-AF65-F5344CB8AC3E}">
        <p14:creationId xmlns:p14="http://schemas.microsoft.com/office/powerpoint/2010/main" val="255224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274638"/>
            <a:ext cx="9249634" cy="1143000"/>
          </a:xfrm>
        </p:spPr>
        <p:txBody>
          <a:bodyPr/>
          <a:lstStyle/>
          <a:p>
            <a:r>
              <a:rPr lang="ja-JP" altLang="en-US" sz="5000" dirty="0"/>
              <a:t>三辺から三角形の面積を求める</a:t>
            </a:r>
          </a:p>
        </p:txBody>
      </p:sp>
      <p:sp>
        <p:nvSpPr>
          <p:cNvPr id="6" name="フッター プレースホルダー 5"/>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7" name="スライド番号プレースホルダー 6"/>
          <p:cNvSpPr>
            <a:spLocks noGrp="1"/>
          </p:cNvSpPr>
          <p:nvPr>
            <p:ph type="sldNum" sz="quarter" idx="12"/>
          </p:nvPr>
        </p:nvSpPr>
        <p:spPr/>
        <p:txBody>
          <a:bodyPr/>
          <a:lstStyle/>
          <a:p>
            <a:pPr>
              <a:defRPr/>
            </a:pPr>
            <a:fld id="{CA14EF38-BE4F-4D79-BE22-F2372540FEE6}" type="slidenum">
              <a:rPr lang="en-GB" altLang="en-US" smtClean="0"/>
              <a:pPr>
                <a:defRPr/>
              </a:pPr>
              <a:t>12</a:t>
            </a:fld>
            <a:endParaRPr lang="en-GB" altLang="en-US"/>
          </a:p>
        </p:txBody>
      </p:sp>
      <p:sp>
        <p:nvSpPr>
          <p:cNvPr id="8" name="正方形/長方形 7">
            <a:extLst>
              <a:ext uri="{FF2B5EF4-FFF2-40B4-BE49-F238E27FC236}">
                <a16:creationId xmlns:a16="http://schemas.microsoft.com/office/drawing/2014/main" id="{738AB8B9-0529-934D-9892-827ABD825921}"/>
              </a:ext>
            </a:extLst>
          </p:cNvPr>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Integer.parseInt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Integer.parseInt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Integer.parseInt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pic>
        <p:nvPicPr>
          <p:cNvPr id="13" name="図 12">
            <a:extLst>
              <a:ext uri="{FF2B5EF4-FFF2-40B4-BE49-F238E27FC236}">
                <a16:creationId xmlns:a16="http://schemas.microsoft.com/office/drawing/2014/main" id="{E12E5C75-6D04-6242-9C1A-3028A8CB429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21" b="92656" l="10000" r="90000">
                        <a14:foregroundMark x1="40313" y1="8333" x2="51250" y2="8021"/>
                        <a14:foregroundMark x1="51250" y1="8021" x2="44948" y2="5521"/>
                        <a14:foregroundMark x1="72031" y1="92656" x2="79740" y2="89896"/>
                      </a14:backgroundRemoval>
                    </a14:imgEffect>
                  </a14:imgLayer>
                </a14:imgProps>
              </a:ext>
            </a:extLst>
          </a:blip>
          <a:stretch>
            <a:fillRect/>
          </a:stretch>
        </p:blipFill>
        <p:spPr>
          <a:xfrm flipH="1">
            <a:off x="7974260" y="1417638"/>
            <a:ext cx="4100511" cy="4100511"/>
          </a:xfrm>
          <a:prstGeom prst="rect">
            <a:avLst/>
          </a:prstGeom>
        </p:spPr>
      </p:pic>
      <p:sp>
        <p:nvSpPr>
          <p:cNvPr id="14" name="テキスト ボックス 13">
            <a:extLst>
              <a:ext uri="{FF2B5EF4-FFF2-40B4-BE49-F238E27FC236}">
                <a16:creationId xmlns:a16="http://schemas.microsoft.com/office/drawing/2014/main" id="{66D65A14-7C0A-BA4A-A382-2908CB184451}"/>
              </a:ext>
            </a:extLst>
          </p:cNvPr>
          <p:cNvSpPr txBox="1"/>
          <p:nvPr/>
        </p:nvSpPr>
        <p:spPr>
          <a:xfrm>
            <a:off x="8393299" y="5480188"/>
            <a:ext cx="3262433" cy="707886"/>
          </a:xfrm>
          <a:prstGeom prst="rect">
            <a:avLst/>
          </a:prstGeom>
          <a:noFill/>
        </p:spPr>
        <p:txBody>
          <a:bodyPr wrap="none" rtlCol="0">
            <a:spAutoFit/>
          </a:bodyPr>
          <a:lstStyle/>
          <a:p>
            <a:pPr algn="ctr"/>
            <a:r>
              <a:rPr kumimoji="1" lang="ja-JP" altLang="en-US" sz="4000"/>
              <a:t>何が問題か．</a:t>
            </a:r>
          </a:p>
        </p:txBody>
      </p:sp>
    </p:spTree>
    <p:extLst>
      <p:ext uri="{BB962C8B-B14F-4D97-AF65-F5344CB8AC3E}">
        <p14:creationId xmlns:p14="http://schemas.microsoft.com/office/powerpoint/2010/main" val="353495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問題点</a:t>
            </a:r>
          </a:p>
        </p:txBody>
      </p:sp>
      <p:sp>
        <p:nvSpPr>
          <p:cNvPr id="3" name="コンテンツ プレースホルダー 2"/>
          <p:cNvSpPr>
            <a:spLocks noGrp="1"/>
          </p:cNvSpPr>
          <p:nvPr>
            <p:ph idx="1"/>
          </p:nvPr>
        </p:nvSpPr>
        <p:spPr/>
        <p:txBody>
          <a:bodyPr>
            <a:normAutofit fontScale="77500" lnSpcReduction="20000"/>
          </a:bodyPr>
          <a:lstStyle/>
          <a:p>
            <a:pPr>
              <a:lnSpc>
                <a:spcPct val="110000"/>
              </a:lnSpc>
            </a:pPr>
            <a:r>
              <a:rPr lang="ja-JP" altLang="en-US" dirty="0"/>
              <a:t>メソッドが長い．</a:t>
            </a:r>
            <a:endParaRPr lang="en-US" altLang="ja-JP" dirty="0"/>
          </a:p>
          <a:p>
            <a:pPr lvl="1">
              <a:lnSpc>
                <a:spcPct val="110000"/>
              </a:lnSpc>
            </a:pPr>
            <a:r>
              <a:rPr kumimoji="1" lang="ja-JP" altLang="en-US" dirty="0"/>
              <a:t>意味を理解するのに，コードの詳細を読まないといけない．</a:t>
            </a:r>
            <a:endParaRPr kumimoji="1" lang="en-US" altLang="ja-JP" dirty="0"/>
          </a:p>
          <a:p>
            <a:pPr>
              <a:lnSpc>
                <a:spcPct val="110000"/>
              </a:lnSpc>
            </a:pPr>
            <a:r>
              <a:rPr lang="ja-JP" altLang="en-US" dirty="0"/>
              <a:t>テスタビリティが低い．低すぎる．</a:t>
            </a:r>
            <a:endParaRPr lang="en-US" altLang="ja-JP" dirty="0"/>
          </a:p>
          <a:p>
            <a:pPr lvl="1">
              <a:lnSpc>
                <a:spcPct val="110000"/>
              </a:lnSpc>
            </a:pPr>
            <a:r>
              <a:rPr lang="ja-JP" altLang="en-US" dirty="0"/>
              <a:t>毎回，</a:t>
            </a:r>
            <a:r>
              <a:rPr lang="en-US" altLang="ja-JP" dirty="0"/>
              <a:t>main</a:t>
            </a:r>
            <a:r>
              <a:rPr lang="ja-JP" altLang="en-US" dirty="0"/>
              <a:t>を起動する？</a:t>
            </a:r>
            <a:endParaRPr lang="en-US" altLang="ja-JP" dirty="0"/>
          </a:p>
          <a:p>
            <a:pPr>
              <a:lnSpc>
                <a:spcPct val="110000"/>
              </a:lnSpc>
            </a:pPr>
            <a:r>
              <a:rPr lang="ja-JP" altLang="en-US" dirty="0"/>
              <a:t>拡張に対して</a:t>
            </a:r>
            <a:r>
              <a:rPr kumimoji="1" lang="ja-JP" altLang="en-US" dirty="0"/>
              <a:t>閉じている．</a:t>
            </a:r>
            <a:endParaRPr kumimoji="1" lang="en-US" altLang="ja-JP" dirty="0"/>
          </a:p>
          <a:p>
            <a:pPr lvl="1">
              <a:lnSpc>
                <a:spcPct val="110000"/>
              </a:lnSpc>
            </a:pPr>
            <a:r>
              <a:rPr lang="ja-JP" altLang="en-US" dirty="0"/>
              <a:t>新たなチェックを追加すると，全てをテストし直す必要がある．</a:t>
            </a:r>
            <a:endParaRPr kumimoji="1" lang="ja-JP" altLang="en-US" dirty="0"/>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13</a:t>
            </a:fld>
            <a:endParaRPr lang="en-GB" altLang="en-US"/>
          </a:p>
        </p:txBody>
      </p:sp>
    </p:spTree>
    <p:extLst>
      <p:ext uri="{BB962C8B-B14F-4D97-AF65-F5344CB8AC3E}">
        <p14:creationId xmlns:p14="http://schemas.microsoft.com/office/powerpoint/2010/main" val="11261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1/7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14</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Tree>
    <p:extLst>
      <p:ext uri="{BB962C8B-B14F-4D97-AF65-F5344CB8AC3E}">
        <p14:creationId xmlns:p14="http://schemas.microsoft.com/office/powerpoint/2010/main" val="103977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2/7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15</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8" name="正方形/長方形 7"/>
          <p:cNvSpPr/>
          <p:nvPr/>
        </p:nvSpPr>
        <p:spPr>
          <a:xfrm>
            <a:off x="1417983" y="1881809"/>
            <a:ext cx="6608417" cy="10071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8583116" y="1879152"/>
            <a:ext cx="2283665" cy="1009822"/>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630271" y="2101505"/>
            <a:ext cx="2236510"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チェック１</a:t>
            </a:r>
          </a:p>
        </p:txBody>
      </p:sp>
    </p:spTree>
    <p:extLst>
      <p:ext uri="{BB962C8B-B14F-4D97-AF65-F5344CB8AC3E}">
        <p14:creationId xmlns:p14="http://schemas.microsoft.com/office/powerpoint/2010/main" val="236645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3/7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16</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11" name="正方形/長方形 10"/>
          <p:cNvSpPr/>
          <p:nvPr/>
        </p:nvSpPr>
        <p:spPr>
          <a:xfrm>
            <a:off x="1417983" y="2888975"/>
            <a:ext cx="6608417" cy="6869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p:cNvSpPr/>
          <p:nvPr/>
        </p:nvSpPr>
        <p:spPr>
          <a:xfrm>
            <a:off x="8583116" y="2886739"/>
            <a:ext cx="2283665" cy="688732"/>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793048" y="2938717"/>
            <a:ext cx="1005403"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入力</a:t>
            </a:r>
          </a:p>
        </p:txBody>
      </p:sp>
    </p:spTree>
    <p:extLst>
      <p:ext uri="{BB962C8B-B14F-4D97-AF65-F5344CB8AC3E}">
        <p14:creationId xmlns:p14="http://schemas.microsoft.com/office/powerpoint/2010/main" val="12795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4/7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17</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11" name="正方形/長方形 10"/>
          <p:cNvSpPr/>
          <p:nvPr/>
        </p:nvSpPr>
        <p:spPr>
          <a:xfrm>
            <a:off x="1417983" y="3578587"/>
            <a:ext cx="6608417" cy="10071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p:cNvSpPr/>
          <p:nvPr/>
        </p:nvSpPr>
        <p:spPr>
          <a:xfrm>
            <a:off x="8583116" y="3575930"/>
            <a:ext cx="2283665" cy="1009822"/>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606693" y="3811012"/>
            <a:ext cx="2236510"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チェック２</a:t>
            </a:r>
          </a:p>
        </p:txBody>
      </p:sp>
    </p:spTree>
    <p:extLst>
      <p:ext uri="{BB962C8B-B14F-4D97-AF65-F5344CB8AC3E}">
        <p14:creationId xmlns:p14="http://schemas.microsoft.com/office/powerpoint/2010/main" val="104931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5/7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18</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8" name="正方形/長方形 7"/>
          <p:cNvSpPr/>
          <p:nvPr/>
        </p:nvSpPr>
        <p:spPr>
          <a:xfrm>
            <a:off x="1417983" y="4588409"/>
            <a:ext cx="6608417" cy="10071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8583116" y="4585752"/>
            <a:ext cx="2283665" cy="1009822"/>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606183" y="4798275"/>
            <a:ext cx="2236510"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チェック３</a:t>
            </a:r>
          </a:p>
        </p:txBody>
      </p:sp>
    </p:spTree>
    <p:extLst>
      <p:ext uri="{BB962C8B-B14F-4D97-AF65-F5344CB8AC3E}">
        <p14:creationId xmlns:p14="http://schemas.microsoft.com/office/powerpoint/2010/main" val="18399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normAutofit fontScale="90000"/>
          </a:bodyPr>
          <a:lstStyle/>
          <a:p>
            <a:r>
              <a:rPr kumimoji="1" lang="ja-JP" altLang="en-US" dirty="0"/>
              <a:t>クソース</a:t>
            </a:r>
            <a:r>
              <a:rPr kumimoji="1" lang="ja-JP" altLang="en-US"/>
              <a:t>を</a:t>
            </a:r>
            <a:r>
              <a:rPr lang="ja-JP" altLang="en-US"/>
              <a:t>読み解く（</a:t>
            </a:r>
            <a:r>
              <a:rPr lang="en-US" altLang="ja-JP" dirty="0"/>
              <a:t>6/7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19</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14" name="正方形/長方形 13"/>
          <p:cNvSpPr/>
          <p:nvPr/>
        </p:nvSpPr>
        <p:spPr>
          <a:xfrm>
            <a:off x="1417983" y="5558305"/>
            <a:ext cx="6608417" cy="468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p:cNvSpPr/>
          <p:nvPr/>
        </p:nvSpPr>
        <p:spPr>
          <a:xfrm>
            <a:off x="8540193" y="5432305"/>
            <a:ext cx="2283665" cy="720000"/>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822887" y="5537815"/>
            <a:ext cx="1005403"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計算</a:t>
            </a:r>
          </a:p>
        </p:txBody>
      </p:sp>
    </p:spTree>
    <p:extLst>
      <p:ext uri="{BB962C8B-B14F-4D97-AF65-F5344CB8AC3E}">
        <p14:creationId xmlns:p14="http://schemas.microsoft.com/office/powerpoint/2010/main" val="56046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DF1B4E-CACE-79F4-B534-ED32EBFDC76C}"/>
              </a:ext>
            </a:extLst>
          </p:cNvPr>
          <p:cNvSpPr>
            <a:spLocks noGrp="1"/>
          </p:cNvSpPr>
          <p:nvPr>
            <p:ph type="title"/>
          </p:nvPr>
        </p:nvSpPr>
        <p:spPr/>
        <p:txBody>
          <a:bodyPr/>
          <a:lstStyle/>
          <a:p>
            <a:r>
              <a:rPr lang="ja-JP" altLang="en-US"/>
              <a:t>高品質なソフトウェアを</a:t>
            </a:r>
            <a:br>
              <a:rPr lang="en-US" altLang="ja-JP" dirty="0"/>
            </a:br>
            <a:r>
              <a:rPr lang="ja-JP" altLang="en-US"/>
              <a:t>生み出すために</a:t>
            </a:r>
            <a:endParaRPr kumimoji="1" lang="ja-JP" altLang="en-US"/>
          </a:p>
        </p:txBody>
      </p:sp>
      <p:sp>
        <p:nvSpPr>
          <p:cNvPr id="3" name="コンテンツ プレースホルダー 2">
            <a:extLst>
              <a:ext uri="{FF2B5EF4-FFF2-40B4-BE49-F238E27FC236}">
                <a16:creationId xmlns:a16="http://schemas.microsoft.com/office/drawing/2014/main" id="{4623869B-D8DF-58C1-F369-A615DF6F7521}"/>
              </a:ext>
            </a:extLst>
          </p:cNvPr>
          <p:cNvSpPr>
            <a:spLocks noGrp="1"/>
          </p:cNvSpPr>
          <p:nvPr>
            <p:ph idx="1"/>
          </p:nvPr>
        </p:nvSpPr>
        <p:spPr/>
        <p:txBody>
          <a:bodyPr>
            <a:normAutofit/>
          </a:bodyPr>
          <a:lstStyle/>
          <a:p>
            <a:r>
              <a:rPr kumimoji="1" lang="ja-JP" altLang="en-US"/>
              <a:t>プロセスでの方策</a:t>
            </a:r>
            <a:endParaRPr kumimoji="1" lang="en-US" altLang="ja-JP" dirty="0"/>
          </a:p>
          <a:p>
            <a:pPr lvl="1"/>
            <a:r>
              <a:rPr lang="en-US" altLang="ja-JP" dirty="0"/>
              <a:t>GitHub flow</a:t>
            </a:r>
          </a:p>
          <a:p>
            <a:pPr lvl="2"/>
            <a:r>
              <a:rPr kumimoji="1" lang="en-US" altLang="ja-JP" dirty="0"/>
              <a:t>Git/GitHub </a:t>
            </a:r>
            <a:r>
              <a:rPr kumimoji="1" lang="ja-JP" altLang="en-US"/>
              <a:t>を使った開発フロー．</a:t>
            </a:r>
            <a:endParaRPr kumimoji="1" lang="en-US" altLang="ja-JP" dirty="0"/>
          </a:p>
          <a:p>
            <a:pPr lvl="2"/>
            <a:r>
              <a:rPr kumimoji="1" lang="ja-JP" altLang="en-US"/>
              <a:t>常にデモ可能なものを用意しつつ，開発を続ける</a:t>
            </a:r>
            <a:r>
              <a:rPr lang="ja-JP" altLang="en-US"/>
              <a:t>．</a:t>
            </a:r>
            <a:endParaRPr kumimoji="1" lang="en-US" altLang="ja-JP" dirty="0"/>
          </a:p>
          <a:p>
            <a:r>
              <a:rPr kumimoji="1" lang="ja-JP" altLang="en-US"/>
              <a:t>プロダクトでの方策</a:t>
            </a:r>
            <a:endParaRPr kumimoji="1" lang="en-US" altLang="ja-JP" dirty="0"/>
          </a:p>
          <a:p>
            <a:pPr lvl="1"/>
            <a:endParaRPr kumimoji="1" lang="en-US" altLang="ja-JP" dirty="0"/>
          </a:p>
        </p:txBody>
      </p:sp>
      <p:sp>
        <p:nvSpPr>
          <p:cNvPr id="4" name="フッター プレースホルダー 3">
            <a:extLst>
              <a:ext uri="{FF2B5EF4-FFF2-40B4-BE49-F238E27FC236}">
                <a16:creationId xmlns:a16="http://schemas.microsoft.com/office/drawing/2014/main" id="{FCD0D4D4-ECE1-BFBD-1919-03A59C7EB5E8}"/>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E970A5CF-8BF8-50A7-A395-5E5A9CAB609D}"/>
              </a:ext>
            </a:extLst>
          </p:cNvPr>
          <p:cNvSpPr>
            <a:spLocks noGrp="1"/>
          </p:cNvSpPr>
          <p:nvPr>
            <p:ph type="sldNum" sz="quarter" idx="12"/>
          </p:nvPr>
        </p:nvSpPr>
        <p:spPr/>
        <p:txBody>
          <a:bodyPr/>
          <a:lstStyle/>
          <a:p>
            <a:fld id="{74E5C2EA-A201-0F41-BE6C-96A0CC88D6B3}" type="slidenum">
              <a:rPr kumimoji="1" lang="ja-JP" altLang="en-US" smtClean="0"/>
              <a:t>2</a:t>
            </a:fld>
            <a:endParaRPr kumimoji="1" lang="ja-JP" altLang="en-US"/>
          </a:p>
        </p:txBody>
      </p:sp>
      <p:sp>
        <p:nvSpPr>
          <p:cNvPr id="6" name="正方形/長方形 5">
            <a:extLst>
              <a:ext uri="{FF2B5EF4-FFF2-40B4-BE49-F238E27FC236}">
                <a16:creationId xmlns:a16="http://schemas.microsoft.com/office/drawing/2014/main" id="{0BDD963C-852A-506D-7087-57687D9261C8}"/>
              </a:ext>
            </a:extLst>
          </p:cNvPr>
          <p:cNvSpPr/>
          <p:nvPr/>
        </p:nvSpPr>
        <p:spPr>
          <a:xfrm>
            <a:off x="369277" y="4958862"/>
            <a:ext cx="7784123" cy="103749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69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744200" cy="1325563"/>
          </a:xfrm>
        </p:spPr>
        <p:txBody>
          <a:bodyPr>
            <a:normAutofit fontScale="90000"/>
          </a:bodyPr>
          <a:lstStyle/>
          <a:p>
            <a:r>
              <a:rPr kumimoji="1" lang="ja-JP" altLang="en-US" dirty="0"/>
              <a:t>クソースを</a:t>
            </a:r>
            <a:r>
              <a:rPr lang="ja-JP" altLang="en-US"/>
              <a:t>読み解く（</a:t>
            </a:r>
            <a:r>
              <a:rPr lang="en-US" altLang="ja-JP" dirty="0"/>
              <a:t>7/7</a:t>
            </a:r>
            <a:r>
              <a:rPr lang="ja-JP" altLang="en-US"/>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20</a:t>
            </a:fld>
            <a:endParaRPr lang="en-GB" altLang="en-US"/>
          </a:p>
        </p:txBody>
      </p:sp>
      <p:sp>
        <p:nvSpPr>
          <p:cNvPr id="7" name="正方形/長方形 6"/>
          <p:cNvSpPr/>
          <p:nvPr/>
        </p:nvSpPr>
        <p:spPr>
          <a:xfrm>
            <a:off x="609600" y="1348800"/>
            <a:ext cx="7633504" cy="5509200"/>
          </a:xfrm>
          <a:prstGeom prst="rect">
            <a:avLst/>
          </a:prstGeom>
          <a:solidFill>
            <a:schemeClr val="bg1"/>
          </a:solidFill>
          <a:ln>
            <a:solidFill>
              <a:schemeClr val="tx1"/>
            </a:solidFill>
          </a:ln>
        </p:spPr>
        <p:txBody>
          <a:bodyPr wrap="square">
            <a:spAutoFit/>
          </a:bodyPr>
          <a:lstStyle/>
          <a:p>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class</a:t>
            </a:r>
            <a:r>
              <a:rPr lang="mr-IN" altLang="ja-JP" sz="1600" dirty="0">
                <a:latin typeface="Consolas" charset="0"/>
                <a:ea typeface="Consolas" charset="0"/>
                <a:cs typeface="Consolas" charset="0"/>
              </a:rPr>
              <a:t> Triangle1{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public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static</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void</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main</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String</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args.length</a:t>
            </a:r>
            <a:r>
              <a:rPr lang="mr-IN" altLang="ja-JP" sz="1600" dirty="0">
                <a:latin typeface="Consolas" charset="0"/>
                <a:ea typeface="Consolas" charset="0"/>
                <a:cs typeface="Consolas" charset="0"/>
              </a:rPr>
              <a:t> != 3){</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System.out.println</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辺が</a:t>
            </a:r>
            <a:r>
              <a:rPr lang="mr-IN" altLang="ja-JP" sz="1600" dirty="0">
                <a:latin typeface="Consolas" charset="0"/>
                <a:ea typeface="Consolas" charset="0"/>
                <a:cs typeface="Consolas" charset="0"/>
              </a:rPr>
              <a:t>3</a:t>
            </a:r>
            <a:r>
              <a:rPr lang="ja-JP" altLang="mr-IN" sz="1600" dirty="0">
                <a:latin typeface="Consolas" charset="0"/>
                <a:ea typeface="Consolas" charset="0"/>
                <a:cs typeface="Consolas" charset="0"/>
              </a:rPr>
              <a:t>つありません．</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[1]);</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int</a:t>
            </a:r>
            <a:r>
              <a:rPr lang="en-US"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Integer</a:t>
            </a:r>
            <a:r>
              <a:rPr lang="mr-IN"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valueOf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args</a:t>
            </a:r>
            <a:r>
              <a:rPr lang="mr-IN" altLang="ja-JP" sz="1600" dirty="0">
                <a:latin typeface="Consolas" charset="0"/>
                <a:ea typeface="Consolas" charset="0"/>
                <a:cs typeface="Consolas" charset="0"/>
              </a:rPr>
              <a:t>[2]);</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0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長さが</a:t>
            </a:r>
            <a:r>
              <a:rPr lang="mr-IN" altLang="ja-JP" sz="1600" dirty="0">
                <a:latin typeface="Consolas" charset="0"/>
                <a:ea typeface="Consolas" charset="0"/>
                <a:cs typeface="Consolas" charset="0"/>
              </a:rPr>
              <a:t>0</a:t>
            </a:r>
            <a:r>
              <a:rPr lang="ja-JP" altLang="mr-IN" sz="1600" dirty="0">
                <a:latin typeface="Consolas" charset="0"/>
                <a:ea typeface="Consolas" charset="0"/>
                <a:cs typeface="Consolas" charset="0"/>
              </a:rPr>
              <a:t>以下の辺があります．</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if</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&lt;=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三角形になっていません．</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return</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c</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System.out.printf</a:t>
            </a:r>
            <a:r>
              <a:rPr lang="mr-IN" altLang="ja-JP" sz="1600" dirty="0">
                <a:latin typeface="Consolas" charset="0"/>
                <a:ea typeface="Consolas" charset="0"/>
                <a:cs typeface="Consolas" charset="0"/>
              </a:rPr>
              <a:t>("</a:t>
            </a:r>
            <a:r>
              <a:rPr lang="ja-JP" altLang="mr-IN" sz="1600" dirty="0">
                <a:latin typeface="Consolas" charset="0"/>
                <a:ea typeface="Consolas" charset="0"/>
                <a:cs typeface="Consolas" charset="0"/>
              </a:rPr>
              <a:t>入力された三角形の面積</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f%n</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area</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14" name="正方形/長方形 13"/>
          <p:cNvSpPr/>
          <p:nvPr/>
        </p:nvSpPr>
        <p:spPr>
          <a:xfrm>
            <a:off x="1417983" y="6026305"/>
            <a:ext cx="6608417" cy="28242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p:cNvSpPr/>
          <p:nvPr/>
        </p:nvSpPr>
        <p:spPr>
          <a:xfrm>
            <a:off x="8622873" y="5891046"/>
            <a:ext cx="2283665" cy="723600"/>
          </a:xfrm>
          <a:prstGeom prst="wedgeRoundRectCallout">
            <a:avLst>
              <a:gd name="adj1" fmla="val -74998"/>
              <a:gd name="adj2" fmla="val 8422"/>
              <a:gd name="adj3" fmla="val 16667"/>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834783" y="5974269"/>
            <a:ext cx="1005403" cy="584775"/>
          </a:xfrm>
          <a:prstGeom prst="rect">
            <a:avLst/>
          </a:prstGeom>
          <a:noFill/>
        </p:spPr>
        <p:txBody>
          <a:bodyPr wrap="none" rtlCol="0">
            <a:spAutoFit/>
          </a:bodyPr>
          <a:lstStyle/>
          <a:p>
            <a:r>
              <a:rPr kumimoji="1" lang="ja-JP" altLang="en-US" sz="3200" dirty="0">
                <a:latin typeface="Yu Gothic Medium" charset="-128"/>
                <a:ea typeface="Yu Gothic Medium" charset="-128"/>
                <a:cs typeface="Yu Gothic Medium" charset="-128"/>
              </a:rPr>
              <a:t>出力</a:t>
            </a:r>
          </a:p>
        </p:txBody>
      </p:sp>
    </p:spTree>
    <p:extLst>
      <p:ext uri="{BB962C8B-B14F-4D97-AF65-F5344CB8AC3E}">
        <p14:creationId xmlns:p14="http://schemas.microsoft.com/office/powerpoint/2010/main" val="265130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907EE3-7CB2-E840-A620-822C88841A41}"/>
              </a:ext>
            </a:extLst>
          </p:cNvPr>
          <p:cNvSpPr>
            <a:spLocks noGrp="1"/>
          </p:cNvSpPr>
          <p:nvPr>
            <p:ph type="title"/>
          </p:nvPr>
        </p:nvSpPr>
        <p:spPr/>
        <p:txBody>
          <a:bodyPr>
            <a:normAutofit fontScale="90000"/>
          </a:bodyPr>
          <a:lstStyle/>
          <a:p>
            <a:r>
              <a:rPr kumimoji="1" lang="ja-JP" altLang="en-US"/>
              <a:t>改善</a:t>
            </a:r>
            <a:r>
              <a:rPr kumimoji="1" lang="en-US" altLang="ja-JP" dirty="0"/>
              <a:t>1 −</a:t>
            </a:r>
            <a:r>
              <a:rPr kumimoji="1" lang="ja-JP" altLang="en-US"/>
              <a:t>メソッド分割</a:t>
            </a:r>
            <a:r>
              <a:rPr lang="ja-JP" altLang="en-US"/>
              <a:t>（</a:t>
            </a:r>
            <a:r>
              <a:rPr lang="en-US" altLang="ja-JP" dirty="0"/>
              <a:t>1/3</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0E53E36-8441-1F49-B17C-69FA2DEA290E}"/>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AEFC6006-27E1-DF49-933B-F7073287EF4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90E51D58-8A4F-5B48-8886-8EBDFE4777DD}"/>
              </a:ext>
            </a:extLst>
          </p:cNvPr>
          <p:cNvSpPr>
            <a:spLocks noGrp="1"/>
          </p:cNvSpPr>
          <p:nvPr>
            <p:ph type="sldNum" sz="quarter" idx="12"/>
          </p:nvPr>
        </p:nvSpPr>
        <p:spPr/>
        <p:txBody>
          <a:bodyPr/>
          <a:lstStyle/>
          <a:p>
            <a:fld id="{24785B65-FD71-8B41-B484-67B8C90169D7}" type="slidenum">
              <a:rPr kumimoji="1" lang="ja-JP" altLang="en-US" smtClean="0"/>
              <a:t>21</a:t>
            </a:fld>
            <a:endParaRPr kumimoji="1" lang="ja-JP" altLang="en-US"/>
          </a:p>
        </p:txBody>
      </p:sp>
      <p:sp>
        <p:nvSpPr>
          <p:cNvPr id="7" name="正方形/長方形 6">
            <a:extLst>
              <a:ext uri="{FF2B5EF4-FFF2-40B4-BE49-F238E27FC236}">
                <a16:creationId xmlns:a16="http://schemas.microsoft.com/office/drawing/2014/main" id="{F6AAB61B-23E9-AC4F-8621-7A322A6404D6}"/>
              </a:ext>
            </a:extLst>
          </p:cNvPr>
          <p:cNvSpPr/>
          <p:nvPr/>
        </p:nvSpPr>
        <p:spPr>
          <a:xfrm>
            <a:off x="838200" y="1825625"/>
            <a:ext cx="10515600" cy="5940088"/>
          </a:xfrm>
          <a:prstGeom prst="rect">
            <a:avLst/>
          </a:prstGeom>
          <a:solidFill>
            <a:schemeClr val="bg1"/>
          </a:solidFill>
          <a:ln>
            <a:solidFill>
              <a:schemeClr val="tx1"/>
            </a:solidFill>
          </a:ln>
        </p:spPr>
        <p:txBody>
          <a:bodyPr wrap="square">
            <a:spAutoFit/>
          </a:bodyPr>
          <a:lstStyle/>
          <a:p>
            <a:r>
              <a:rPr lang="en-US" altLang="ja-JP" sz="2000" dirty="0">
                <a:latin typeface="Consolas" charset="0"/>
                <a:ea typeface="Consolas" charset="0"/>
                <a:cs typeface="Consolas" charset="0"/>
              </a:rPr>
              <a:t>public class </a:t>
            </a:r>
            <a:r>
              <a:rPr lang="en-US" altLang="ja-JP" sz="2000" dirty="0" err="1">
                <a:latin typeface="Consolas" charset="0"/>
                <a:ea typeface="Consolas" charset="0"/>
                <a:cs typeface="Consolas" charset="0"/>
              </a:rPr>
              <a:t>TriangleApp</a:t>
            </a:r>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public void run(String[] </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PrintWriter</a:t>
            </a:r>
            <a:r>
              <a:rPr lang="en-US" altLang="ja-JP" sz="2000" dirty="0">
                <a:latin typeface="Consolas" charset="0"/>
                <a:ea typeface="Consolas" charset="0"/>
                <a:cs typeface="Consolas" charset="0"/>
              </a:rPr>
              <a:t> out) {</a:t>
            </a:r>
          </a:p>
          <a:p>
            <a:r>
              <a:rPr lang="en-US" altLang="ja-JP" sz="2000" dirty="0">
                <a:latin typeface="Consolas" charset="0"/>
                <a:ea typeface="Consolas" charset="0"/>
                <a:cs typeface="Consolas" charset="0"/>
              </a:rPr>
              <a:t>        Triangle triangle = </a:t>
            </a:r>
            <a:r>
              <a:rPr lang="en-US" altLang="ja-JP" sz="2000" dirty="0" err="1">
                <a:latin typeface="Consolas" charset="0"/>
                <a:ea typeface="Consolas" charset="0"/>
                <a:cs typeface="Consolas" charset="0"/>
              </a:rPr>
              <a:t>parseEachSides</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a:t>
            </a:r>
          </a:p>
          <a:p>
            <a:r>
              <a:rPr lang="en-US" altLang="ja-JP" sz="2000" dirty="0">
                <a:latin typeface="Consolas" charset="0"/>
                <a:ea typeface="Consolas" charset="0"/>
                <a:cs typeface="Consolas" charset="0"/>
              </a:rPr>
              <a:t>        Area </a:t>
            </a:r>
            <a:r>
              <a:rPr lang="en-US" altLang="ja-JP" sz="2000" dirty="0" err="1">
                <a:latin typeface="Consolas" charset="0"/>
                <a:ea typeface="Consolas" charset="0"/>
                <a:cs typeface="Consolas" charset="0"/>
              </a:rPr>
              <a:t>areaOfTriangle</a:t>
            </a:r>
            <a:r>
              <a:rPr lang="en-US" altLang="ja-JP" sz="2000" dirty="0">
                <a:latin typeface="Consolas" charset="0"/>
                <a:ea typeface="Consolas" charset="0"/>
                <a:cs typeface="Consolas" charset="0"/>
              </a:rPr>
              <a:t> = </a:t>
            </a:r>
            <a:r>
              <a:rPr lang="en-US" altLang="ja-JP" sz="2000" dirty="0" err="1">
                <a:latin typeface="Consolas" charset="0"/>
                <a:ea typeface="Consolas" charset="0"/>
                <a:cs typeface="Consolas" charset="0"/>
              </a:rPr>
              <a:t>triangle.calculateArea</a:t>
            </a:r>
            <a:r>
              <a:rPr lang="en-US" altLang="ja-JP" sz="2000" dirty="0">
                <a:latin typeface="Consolas" charset="0"/>
                <a:ea typeface="Consolas" charset="0"/>
                <a:cs typeface="Consolas" charset="0"/>
              </a:rPr>
              <a:t>();</a:t>
            </a:r>
          </a:p>
          <a:p>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areaOfTriangle.println</a:t>
            </a:r>
            <a:r>
              <a:rPr lang="en-US" altLang="ja-JP" sz="2000" dirty="0">
                <a:latin typeface="Consolas" charset="0"/>
                <a:ea typeface="Consolas" charset="0"/>
                <a:cs typeface="Consolas" charset="0"/>
              </a:rPr>
              <a:t>(out);</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private Triangle </a:t>
            </a:r>
            <a:r>
              <a:rPr lang="en-US" altLang="ja-JP" sz="2000" dirty="0" err="1">
                <a:latin typeface="Consolas" charset="0"/>
                <a:ea typeface="Consolas" charset="0"/>
                <a:cs typeface="Consolas" charset="0"/>
              </a:rPr>
              <a:t>parseEachSides</a:t>
            </a:r>
            <a:r>
              <a:rPr lang="en-US" altLang="ja-JP" sz="2000" dirty="0">
                <a:latin typeface="Consolas" charset="0"/>
                <a:ea typeface="Consolas" charset="0"/>
                <a:cs typeface="Consolas" charset="0"/>
              </a:rPr>
              <a:t>(String[] </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if(</a:t>
            </a:r>
            <a:r>
              <a:rPr lang="en-US" altLang="ja-JP" sz="2000" dirty="0" err="1">
                <a:latin typeface="Consolas" charset="0"/>
                <a:ea typeface="Consolas" charset="0"/>
                <a:cs typeface="Consolas" charset="0"/>
              </a:rPr>
              <a:t>args.length</a:t>
            </a:r>
            <a:r>
              <a:rPr lang="en-US" altLang="ja-JP" sz="2000" dirty="0">
                <a:latin typeface="Consolas" charset="0"/>
                <a:ea typeface="Consolas" charset="0"/>
                <a:cs typeface="Consolas" charset="0"/>
              </a:rPr>
              <a:t> != 3)</a:t>
            </a:r>
          </a:p>
          <a:p>
            <a:r>
              <a:rPr lang="en-US" altLang="ja-JP" sz="2000" dirty="0">
                <a:latin typeface="Consolas" charset="0"/>
                <a:ea typeface="Consolas" charset="0"/>
                <a:cs typeface="Consolas" charset="0"/>
              </a:rPr>
              <a:t>            throw new </a:t>
            </a:r>
            <a:r>
              <a:rPr lang="en-US" altLang="ja-JP" sz="2000" dirty="0" err="1">
                <a:latin typeface="Consolas" charset="0"/>
                <a:ea typeface="Consolas" charset="0"/>
                <a:cs typeface="Consolas" charset="0"/>
              </a:rPr>
              <a:t>RequiredValueMissingException</a:t>
            </a:r>
            <a:r>
              <a:rPr lang="en-US" altLang="ja-JP" sz="2000" dirty="0">
                <a:latin typeface="Consolas" charset="0"/>
                <a:ea typeface="Consolas" charset="0"/>
                <a:cs typeface="Consolas" charset="0"/>
              </a:rPr>
              <a:t>("missing");</a:t>
            </a:r>
          </a:p>
          <a:p>
            <a:r>
              <a:rPr lang="en-US" altLang="ja-JP" sz="2000" dirty="0">
                <a:latin typeface="Consolas" charset="0"/>
                <a:ea typeface="Consolas" charset="0"/>
                <a:cs typeface="Consolas" charset="0"/>
              </a:rPr>
              <a:t>        return new Triangle(</a:t>
            </a:r>
            <a:r>
              <a:rPr lang="en-US" altLang="ja-JP" sz="2000" dirty="0" err="1">
                <a:latin typeface="Consolas" charset="0"/>
                <a:ea typeface="Consolas" charset="0"/>
                <a:cs typeface="Consolas" charset="0"/>
              </a:rPr>
              <a:t>atoi</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[0]), </a:t>
            </a:r>
            <a:r>
              <a:rPr lang="en-US" altLang="ja-JP" sz="2000" dirty="0" err="1">
                <a:latin typeface="Consolas" charset="0"/>
                <a:ea typeface="Consolas" charset="0"/>
                <a:cs typeface="Consolas" charset="0"/>
              </a:rPr>
              <a:t>atoi</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[1]), </a:t>
            </a:r>
            <a:r>
              <a:rPr lang="en-US" altLang="ja-JP" sz="2000" dirty="0" err="1">
                <a:latin typeface="Consolas" charset="0"/>
                <a:ea typeface="Consolas" charset="0"/>
                <a:cs typeface="Consolas" charset="0"/>
              </a:rPr>
              <a:t>atoi</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[2]));</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private int </a:t>
            </a:r>
            <a:r>
              <a:rPr lang="en-US" altLang="ja-JP" sz="2000" dirty="0" err="1">
                <a:latin typeface="Consolas" charset="0"/>
                <a:ea typeface="Consolas" charset="0"/>
                <a:cs typeface="Consolas" charset="0"/>
              </a:rPr>
              <a:t>atoi</a:t>
            </a:r>
            <a:r>
              <a:rPr lang="en-US" altLang="ja-JP" sz="2000" dirty="0">
                <a:latin typeface="Consolas" charset="0"/>
                <a:ea typeface="Consolas" charset="0"/>
                <a:cs typeface="Consolas" charset="0"/>
              </a:rPr>
              <a:t>(String item) {</a:t>
            </a:r>
          </a:p>
          <a:p>
            <a:r>
              <a:rPr lang="en-US" altLang="ja-JP" sz="2000" dirty="0">
                <a:latin typeface="Consolas" charset="0"/>
                <a:ea typeface="Consolas" charset="0"/>
                <a:cs typeface="Consolas" charset="0"/>
              </a:rPr>
              <a:t>        return </a:t>
            </a:r>
            <a:r>
              <a:rPr lang="en-US" altLang="ja-JP" sz="2000" dirty="0" err="1">
                <a:latin typeface="Consolas" charset="0"/>
                <a:ea typeface="Consolas" charset="0"/>
                <a:cs typeface="Consolas" charset="0"/>
              </a:rPr>
              <a:t>Integer.valueOf</a:t>
            </a:r>
            <a:r>
              <a:rPr lang="en-US" altLang="ja-JP" sz="2000" dirty="0">
                <a:latin typeface="Consolas" charset="0"/>
                <a:ea typeface="Consolas" charset="0"/>
                <a:cs typeface="Consolas" charset="0"/>
              </a:rPr>
              <a:t>(item);</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public static void main(String[] </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TriangleApp</a:t>
            </a:r>
            <a:r>
              <a:rPr lang="en-US" altLang="ja-JP" sz="2000" dirty="0">
                <a:latin typeface="Consolas" charset="0"/>
                <a:ea typeface="Consolas" charset="0"/>
                <a:cs typeface="Consolas" charset="0"/>
              </a:rPr>
              <a:t> app = new </a:t>
            </a:r>
            <a:r>
              <a:rPr lang="en-US" altLang="ja-JP" sz="2000" dirty="0" err="1">
                <a:latin typeface="Consolas" charset="0"/>
                <a:ea typeface="Consolas" charset="0"/>
                <a:cs typeface="Consolas" charset="0"/>
              </a:rPr>
              <a:t>TriangleApp</a:t>
            </a:r>
            <a:r>
              <a:rPr lang="en-US" altLang="ja-JP" sz="2000" dirty="0">
                <a:latin typeface="Consolas" charset="0"/>
                <a:ea typeface="Consolas" charset="0"/>
                <a:cs typeface="Consolas" charset="0"/>
              </a:rPr>
              <a:t>();</a:t>
            </a:r>
          </a:p>
          <a:p>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app.run</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args</a:t>
            </a:r>
            <a:r>
              <a:rPr lang="en-US" altLang="ja-JP" sz="2000" dirty="0">
                <a:latin typeface="Consolas" charset="0"/>
                <a:ea typeface="Consolas" charset="0"/>
                <a:cs typeface="Consolas" charset="0"/>
              </a:rPr>
              <a:t>, new </a:t>
            </a:r>
            <a:r>
              <a:rPr lang="en-US" altLang="ja-JP" sz="2000" dirty="0" err="1">
                <a:latin typeface="Consolas" charset="0"/>
                <a:ea typeface="Consolas" charset="0"/>
                <a:cs typeface="Consolas" charset="0"/>
              </a:rPr>
              <a:t>PrintWriter</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System.out</a:t>
            </a:r>
            <a:r>
              <a:rPr lang="en-US" altLang="ja-JP" sz="2000" dirty="0">
                <a:latin typeface="Consolas" charset="0"/>
                <a:ea typeface="Consolas" charset="0"/>
                <a:cs typeface="Consolas" charset="0"/>
              </a:rPr>
              <a:t>));</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a:t>
            </a:r>
          </a:p>
        </p:txBody>
      </p:sp>
      <p:sp>
        <p:nvSpPr>
          <p:cNvPr id="9" name="正方形/長方形 8">
            <a:extLst>
              <a:ext uri="{FF2B5EF4-FFF2-40B4-BE49-F238E27FC236}">
                <a16:creationId xmlns:a16="http://schemas.microsoft.com/office/drawing/2014/main" id="{9B87FC36-B987-6745-9BB2-52F76905F8AE}"/>
              </a:ext>
            </a:extLst>
          </p:cNvPr>
          <p:cNvSpPr/>
          <p:nvPr/>
        </p:nvSpPr>
        <p:spPr>
          <a:xfrm>
            <a:off x="1382813" y="2210443"/>
            <a:ext cx="7356238" cy="15350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D149D304-EC2A-9140-86BA-E380969D2BD6}"/>
              </a:ext>
            </a:extLst>
          </p:cNvPr>
          <p:cNvSpPr/>
          <p:nvPr/>
        </p:nvSpPr>
        <p:spPr>
          <a:xfrm>
            <a:off x="8963299" y="2210443"/>
            <a:ext cx="2743200" cy="1535080"/>
          </a:xfrm>
          <a:prstGeom prst="wedgeRoundRectCallout">
            <a:avLst>
              <a:gd name="adj1" fmla="val -63782"/>
              <a:gd name="adj2" fmla="val -8522"/>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3163D97-6855-8D46-B184-100A9A1DA24B}"/>
              </a:ext>
            </a:extLst>
          </p:cNvPr>
          <p:cNvSpPr txBox="1"/>
          <p:nvPr/>
        </p:nvSpPr>
        <p:spPr>
          <a:xfrm>
            <a:off x="8963299" y="2377818"/>
            <a:ext cx="2743200" cy="1200329"/>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ここだけを読んで何をしているかがわかる．</a:t>
            </a:r>
          </a:p>
        </p:txBody>
      </p:sp>
    </p:spTree>
    <p:extLst>
      <p:ext uri="{BB962C8B-B14F-4D97-AF65-F5344CB8AC3E}">
        <p14:creationId xmlns:p14="http://schemas.microsoft.com/office/powerpoint/2010/main" val="16230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907EE3-7CB2-E840-A620-822C88841A41}"/>
              </a:ext>
            </a:extLst>
          </p:cNvPr>
          <p:cNvSpPr>
            <a:spLocks noGrp="1"/>
          </p:cNvSpPr>
          <p:nvPr>
            <p:ph type="title"/>
          </p:nvPr>
        </p:nvSpPr>
        <p:spPr>
          <a:xfrm>
            <a:off x="838200" y="365125"/>
            <a:ext cx="10515600" cy="1325563"/>
          </a:xfrm>
        </p:spPr>
        <p:txBody>
          <a:bodyPr>
            <a:normAutofit fontScale="90000"/>
          </a:bodyPr>
          <a:lstStyle/>
          <a:p>
            <a:r>
              <a:rPr kumimoji="1" lang="ja-JP" altLang="en-US"/>
              <a:t>改善</a:t>
            </a:r>
            <a:r>
              <a:rPr kumimoji="1" lang="en-US" altLang="ja-JP" dirty="0"/>
              <a:t>2 −</a:t>
            </a:r>
            <a:r>
              <a:rPr kumimoji="1" lang="ja-JP" altLang="en-US"/>
              <a:t>クラス分割</a:t>
            </a:r>
            <a:r>
              <a:rPr lang="ja-JP" altLang="en-US"/>
              <a:t>（</a:t>
            </a:r>
            <a:r>
              <a:rPr lang="en-US" altLang="ja-JP" dirty="0"/>
              <a:t>2/3</a:t>
            </a:r>
            <a:r>
              <a:rPr lang="ja-JP" altLang="en-US"/>
              <a:t>）</a:t>
            </a:r>
            <a:endParaRPr kumimoji="1" lang="ja-JP" altLang="en-US"/>
          </a:p>
        </p:txBody>
      </p:sp>
      <p:sp>
        <p:nvSpPr>
          <p:cNvPr id="5" name="フッター プレースホルダー 4">
            <a:extLst>
              <a:ext uri="{FF2B5EF4-FFF2-40B4-BE49-F238E27FC236}">
                <a16:creationId xmlns:a16="http://schemas.microsoft.com/office/drawing/2014/main" id="{AEFC6006-27E1-DF49-933B-F7073287EF4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90E51D58-8A4F-5B48-8886-8EBDFE4777DD}"/>
              </a:ext>
            </a:extLst>
          </p:cNvPr>
          <p:cNvSpPr>
            <a:spLocks noGrp="1"/>
          </p:cNvSpPr>
          <p:nvPr>
            <p:ph type="sldNum" sz="quarter" idx="12"/>
          </p:nvPr>
        </p:nvSpPr>
        <p:spPr/>
        <p:txBody>
          <a:bodyPr/>
          <a:lstStyle/>
          <a:p>
            <a:fld id="{24785B65-FD71-8B41-B484-67B8C90169D7}" type="slidenum">
              <a:rPr kumimoji="1" lang="ja-JP" altLang="en-US" smtClean="0"/>
              <a:t>22</a:t>
            </a:fld>
            <a:endParaRPr kumimoji="1" lang="ja-JP" altLang="en-US"/>
          </a:p>
        </p:txBody>
      </p:sp>
      <p:sp>
        <p:nvSpPr>
          <p:cNvPr id="7" name="正方形/長方形 6">
            <a:extLst>
              <a:ext uri="{FF2B5EF4-FFF2-40B4-BE49-F238E27FC236}">
                <a16:creationId xmlns:a16="http://schemas.microsoft.com/office/drawing/2014/main" id="{F6AAB61B-23E9-AC4F-8621-7A322A6404D6}"/>
              </a:ext>
            </a:extLst>
          </p:cNvPr>
          <p:cNvSpPr/>
          <p:nvPr/>
        </p:nvSpPr>
        <p:spPr>
          <a:xfrm>
            <a:off x="791308" y="117693"/>
            <a:ext cx="10609384" cy="6247864"/>
          </a:xfrm>
          <a:prstGeom prst="rect">
            <a:avLst/>
          </a:prstGeom>
          <a:solidFill>
            <a:schemeClr val="bg1"/>
          </a:solidFill>
          <a:ln>
            <a:solidFill>
              <a:schemeClr val="tx1"/>
            </a:solidFill>
          </a:ln>
        </p:spPr>
        <p:txBody>
          <a:bodyPr wrap="square">
            <a:spAutoFit/>
          </a:bodyPr>
          <a:lstStyle/>
          <a:p>
            <a:r>
              <a:rPr lang="en-US" altLang="ja-JP" sz="1600" dirty="0">
                <a:latin typeface="Consolas" charset="0"/>
                <a:ea typeface="Consolas" charset="0"/>
                <a:cs typeface="Consolas" charset="0"/>
              </a:rPr>
              <a:t>public class Triangle {</a:t>
            </a:r>
          </a:p>
          <a:p>
            <a:r>
              <a:rPr lang="en-US" altLang="ja-JP" sz="1600" dirty="0">
                <a:latin typeface="Consolas" charset="0"/>
                <a:ea typeface="Consolas" charset="0"/>
                <a:cs typeface="Consolas" charset="0"/>
              </a:rPr>
              <a:t>    private int </a:t>
            </a:r>
            <a:r>
              <a:rPr lang="en-US" altLang="ja-JP" sz="1600" dirty="0" err="1">
                <a:latin typeface="Consolas" charset="0"/>
                <a:ea typeface="Consolas" charset="0"/>
                <a:cs typeface="Consolas" charset="0"/>
              </a:rPr>
              <a:t>maxSide</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midSide</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minSide</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public Triangle(int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int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int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this.maxSide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Math.max</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Math.max</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this.minSide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Math.min</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Math.min</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this.midSide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maxSide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minSide</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if (!</a:t>
            </a:r>
            <a:r>
              <a:rPr lang="en-US" altLang="ja-JP" sz="1600" dirty="0" err="1">
                <a:latin typeface="Consolas" charset="0"/>
                <a:ea typeface="Consolas" charset="0"/>
                <a:cs typeface="Consolas" charset="0"/>
              </a:rPr>
              <a:t>isValid</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throw new </a:t>
            </a:r>
            <a:r>
              <a:rPr lang="en-US" altLang="ja-JP" sz="1600" dirty="0" err="1">
                <a:latin typeface="Consolas" charset="0"/>
                <a:ea typeface="Consolas" charset="0"/>
                <a:cs typeface="Consolas" charset="0"/>
              </a:rPr>
              <a:t>NotTriangleException</a:t>
            </a:r>
            <a:r>
              <a:rPr lang="en-US" altLang="ja-JP" sz="1600" dirty="0">
                <a:latin typeface="Consolas" charset="0"/>
                <a:ea typeface="Consolas" charset="0"/>
                <a:cs typeface="Consolas" charset="0"/>
              </a:rPr>
              <a:t>("not triangle");</a:t>
            </a:r>
          </a:p>
          <a:p>
            <a:r>
              <a:rPr lang="en-US" altLang="ja-JP" sz="1600" dirty="0">
                <a:latin typeface="Consolas" charset="0"/>
                <a:ea typeface="Consolas" charset="0"/>
                <a:cs typeface="Consolas" charset="0"/>
              </a:rPr>
              <a:t>    } </a:t>
            </a:r>
          </a:p>
          <a:p>
            <a:r>
              <a:rPr lang="en-US" altLang="ja-JP" sz="1600" dirty="0">
                <a:latin typeface="Consolas" charset="0"/>
                <a:ea typeface="Consolas" charset="0"/>
                <a:cs typeface="Consolas" charset="0"/>
              </a:rPr>
              <a:t>    public </a:t>
            </a:r>
            <a:r>
              <a:rPr lang="en-US" altLang="ja-JP" sz="1600" dirty="0" err="1">
                <a:latin typeface="Consolas" charset="0"/>
                <a:ea typeface="Consolas" charset="0"/>
                <a:cs typeface="Consolas" charset="0"/>
              </a:rPr>
              <a:t>boolean</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isRight</a:t>
            </a:r>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return </a:t>
            </a:r>
            <a:r>
              <a:rPr lang="en-US" altLang="ja-JP" sz="1600" dirty="0" err="1">
                <a:latin typeface="Consolas" charset="0"/>
                <a:ea typeface="Consolas" charset="0"/>
                <a:cs typeface="Consolas" charset="0"/>
              </a:rPr>
              <a:t>maxSide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maxSide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minSide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minSide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midSide</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midSide</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public Area </a:t>
            </a:r>
            <a:r>
              <a:rPr lang="en-US" altLang="ja-JP" sz="1600" dirty="0" err="1">
                <a:latin typeface="Consolas" charset="0"/>
                <a:ea typeface="Consolas" charset="0"/>
                <a:cs typeface="Consolas" charset="0"/>
              </a:rPr>
              <a:t>calculateArea</a:t>
            </a:r>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return </a:t>
            </a:r>
            <a:r>
              <a:rPr lang="en-US" altLang="ja-JP" sz="1600" dirty="0" err="1">
                <a:latin typeface="Consolas" charset="0"/>
                <a:ea typeface="Consolas" charset="0"/>
                <a:cs typeface="Consolas" charset="0"/>
              </a:rPr>
              <a:t>calculateAreaByHelonsFormula</a:t>
            </a:r>
            <a:r>
              <a:rPr lang="en-US" altLang="ja-JP" sz="1600" dirty="0">
                <a:latin typeface="Consolas" charset="0"/>
                <a:ea typeface="Consolas" charset="0"/>
                <a:cs typeface="Consolas" charset="0"/>
              </a:rPr>
              <a:t>(</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private Area </a:t>
            </a:r>
            <a:r>
              <a:rPr lang="en-US" altLang="ja-JP" sz="1600" dirty="0" err="1">
                <a:latin typeface="Consolas" charset="0"/>
                <a:ea typeface="Consolas" charset="0"/>
                <a:cs typeface="Consolas" charset="0"/>
              </a:rPr>
              <a:t>calculateAreaByHelonsFormula</a:t>
            </a:r>
            <a:r>
              <a:rPr lang="en-US" altLang="ja-JP" sz="1600" dirty="0">
                <a:latin typeface="Consolas" charset="0"/>
                <a:ea typeface="Consolas" charset="0"/>
                <a:cs typeface="Consolas" charset="0"/>
              </a:rPr>
              <a:t>(int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int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int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double</a:t>
            </a:r>
            <a:r>
              <a:rPr lang="mr-IN" altLang="ja-JP" sz="1600" dirty="0">
                <a:latin typeface="Consolas" charset="0"/>
                <a:ea typeface="Consolas" charset="0"/>
                <a:cs typeface="Consolas" charset="0"/>
              </a:rPr>
              <a:t>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sideA</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sideB</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sideC</a:t>
            </a:r>
            <a:r>
              <a:rPr lang="mr-IN" altLang="ja-JP" sz="1600" dirty="0">
                <a:latin typeface="Consolas" charset="0"/>
                <a:ea typeface="Consolas" charset="0"/>
                <a:cs typeface="Consolas" charset="0"/>
              </a:rPr>
              <a:t>) / 2.0;</a:t>
            </a:r>
            <a:endParaRPr lang="en-US" altLang="ja-JP" sz="1600" dirty="0">
              <a:latin typeface="Consolas" charset="0"/>
              <a:ea typeface="Consolas" charset="0"/>
              <a:cs typeface="Consolas" charset="0"/>
            </a:endParaRPr>
          </a:p>
          <a:p>
            <a:r>
              <a:rPr lang="mr-IN" altLang="ja-JP" sz="1600" dirty="0">
                <a:latin typeface="Consolas" charset="0"/>
                <a:ea typeface="Consolas" charset="0"/>
                <a:cs typeface="Consolas" charset="0"/>
              </a:rPr>
              <a:t>        </a:t>
            </a:r>
            <a:r>
              <a:rPr lang="en-US" altLang="ja-JP" sz="1600" dirty="0">
                <a:latin typeface="Consolas" charset="0"/>
                <a:ea typeface="Consolas" charset="0"/>
                <a:cs typeface="Consolas" charset="0"/>
              </a:rPr>
              <a:t>return</a:t>
            </a:r>
            <a:r>
              <a:rPr lang="mr-IN" altLang="ja-JP" sz="1600" dirty="0">
                <a:latin typeface="Consolas" charset="0"/>
                <a:ea typeface="Consolas" charset="0"/>
                <a:cs typeface="Consolas" charset="0"/>
              </a:rPr>
              <a:t> </a:t>
            </a:r>
            <a:r>
              <a:rPr lang="en-US" altLang="ja-JP" sz="1600" dirty="0">
                <a:latin typeface="Consolas" charset="0"/>
                <a:ea typeface="Consolas" charset="0"/>
                <a:cs typeface="Consolas" charset="0"/>
              </a:rPr>
              <a:t>new Area(</a:t>
            </a:r>
            <a:r>
              <a:rPr lang="mr-IN" altLang="ja-JP" sz="1600" dirty="0" err="1">
                <a:latin typeface="Consolas" charset="0"/>
                <a:ea typeface="Consolas" charset="0"/>
                <a:cs typeface="Consolas" charset="0"/>
              </a:rPr>
              <a:t>Math.sqrt</a:t>
            </a:r>
            <a:r>
              <a:rPr lang="mr-IN" altLang="ja-JP" sz="1600" dirty="0">
                <a:latin typeface="Consolas" charset="0"/>
                <a:ea typeface="Consolas" charset="0"/>
                <a:cs typeface="Consolas" charset="0"/>
              </a:rPr>
              <a:t>(</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sideA</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sideB</a:t>
            </a:r>
            <a:r>
              <a:rPr lang="mr-IN" altLang="ja-JP" sz="1600" dirty="0">
                <a:latin typeface="Consolas" charset="0"/>
                <a:ea typeface="Consolas" charset="0"/>
                <a:cs typeface="Consolas" charset="0"/>
              </a:rPr>
              <a:t>) * (</a:t>
            </a:r>
            <a:r>
              <a:rPr lang="mr-IN" altLang="ja-JP" sz="1600" dirty="0" err="1">
                <a:latin typeface="Consolas" charset="0"/>
                <a:ea typeface="Consolas" charset="0"/>
                <a:cs typeface="Consolas" charset="0"/>
              </a:rPr>
              <a:t>s</a:t>
            </a:r>
            <a:r>
              <a:rPr lang="mr-IN"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sideC</a:t>
            </a:r>
            <a:r>
              <a:rPr lang="mr-IN" altLang="ja-JP" sz="1600" dirty="0">
                <a:latin typeface="Consolas" charset="0"/>
                <a:ea typeface="Consolas" charset="0"/>
                <a:cs typeface="Consolas" charset="0"/>
              </a:rPr>
              <a:t>))</a:t>
            </a:r>
            <a:r>
              <a:rPr lang="en-US" altLang="ja-JP" sz="1600" dirty="0">
                <a:latin typeface="Consolas" charset="0"/>
                <a:ea typeface="Consolas" charset="0"/>
                <a:cs typeface="Consolas" charset="0"/>
              </a:rPr>
              <a:t>)</a:t>
            </a:r>
            <a:r>
              <a:rPr lang="mr-IN" altLang="ja-JP" sz="1600" dirty="0">
                <a:latin typeface="Consolas" charset="0"/>
                <a:ea typeface="Consolas" charset="0"/>
                <a:cs typeface="Consolas" charset="0"/>
              </a:rPr>
              <a:t>;</a:t>
            </a:r>
            <a:endParaRPr lang="en-US" altLang="ja-JP" sz="1600" dirty="0">
              <a:latin typeface="Consolas" charset="0"/>
              <a:ea typeface="Consolas" charset="0"/>
              <a:cs typeface="Consolas" charset="0"/>
            </a:endParaRPr>
          </a:p>
          <a:p>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private void </a:t>
            </a:r>
            <a:r>
              <a:rPr lang="en-US" altLang="ja-JP" sz="1600" dirty="0" err="1">
                <a:latin typeface="Consolas" charset="0"/>
                <a:ea typeface="Consolas" charset="0"/>
                <a:cs typeface="Consolas" charset="0"/>
              </a:rPr>
              <a:t>isValid</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return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&lt;=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 &lt;=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               (</a:t>
            </a:r>
            <a:r>
              <a:rPr lang="en-US" altLang="ja-JP" sz="1600" dirty="0" err="1">
                <a:latin typeface="Consolas" charset="0"/>
                <a:ea typeface="Consolas" charset="0"/>
                <a:cs typeface="Consolas" charset="0"/>
              </a:rPr>
              <a:t>sideB</a:t>
            </a:r>
            <a:r>
              <a:rPr lang="en-US" altLang="ja-JP" sz="1600" dirty="0">
                <a:latin typeface="Consolas" charset="0"/>
                <a:ea typeface="Consolas" charset="0"/>
                <a:cs typeface="Consolas" charset="0"/>
              </a:rPr>
              <a:t> + </a:t>
            </a:r>
            <a:r>
              <a:rPr lang="en-US" altLang="ja-JP" sz="1600" dirty="0" err="1">
                <a:latin typeface="Consolas" charset="0"/>
                <a:ea typeface="Consolas" charset="0"/>
                <a:cs typeface="Consolas" charset="0"/>
              </a:rPr>
              <a:t>sideC</a:t>
            </a:r>
            <a:r>
              <a:rPr lang="en-US" altLang="ja-JP" sz="1600" dirty="0">
                <a:latin typeface="Consolas" charset="0"/>
                <a:ea typeface="Consolas" charset="0"/>
                <a:cs typeface="Consolas" charset="0"/>
              </a:rPr>
              <a:t>) &lt;= </a:t>
            </a:r>
            <a:r>
              <a:rPr lang="en-US" altLang="ja-JP" sz="1600" dirty="0" err="1">
                <a:latin typeface="Consolas" charset="0"/>
                <a:ea typeface="Consolas" charset="0"/>
                <a:cs typeface="Consolas" charset="0"/>
              </a:rPr>
              <a:t>sideA</a:t>
            </a:r>
            <a:r>
              <a:rPr lang="en-US" altLang="ja-JP" sz="1600" dirty="0">
                <a:latin typeface="Consolas" charset="0"/>
                <a:ea typeface="Consolas" charset="0"/>
                <a:cs typeface="Consolas" charset="0"/>
              </a:rPr>
              <a:t>)</a:t>
            </a:r>
          </a:p>
          <a:p>
            <a:r>
              <a:rPr lang="en-US" altLang="ja-JP" sz="1600" dirty="0">
                <a:latin typeface="Consolas" charset="0"/>
                <a:ea typeface="Consolas" charset="0"/>
                <a:cs typeface="Consolas" charset="0"/>
              </a:rPr>
              <a:t>    }</a:t>
            </a:r>
          </a:p>
          <a:p>
            <a:r>
              <a:rPr lang="en-US" altLang="ja-JP" sz="1600" dirty="0">
                <a:latin typeface="Consolas" charset="0"/>
                <a:ea typeface="Consolas" charset="0"/>
                <a:cs typeface="Consolas" charset="0"/>
              </a:rPr>
              <a:t>}</a:t>
            </a:r>
            <a:endParaRPr lang="ja-JP" altLang="en-US" sz="1600" dirty="0">
              <a:latin typeface="Consolas" charset="0"/>
              <a:ea typeface="Consolas" charset="0"/>
              <a:cs typeface="Consolas" charset="0"/>
            </a:endParaRPr>
          </a:p>
        </p:txBody>
      </p:sp>
      <p:sp>
        <p:nvSpPr>
          <p:cNvPr id="9" name="正方形/長方形 8">
            <a:extLst>
              <a:ext uri="{FF2B5EF4-FFF2-40B4-BE49-F238E27FC236}">
                <a16:creationId xmlns:a16="http://schemas.microsoft.com/office/drawing/2014/main" id="{9B87FC36-B987-6745-9BB2-52F76905F8AE}"/>
              </a:ext>
            </a:extLst>
          </p:cNvPr>
          <p:cNvSpPr/>
          <p:nvPr/>
        </p:nvSpPr>
        <p:spPr>
          <a:xfrm>
            <a:off x="1203586" y="3049179"/>
            <a:ext cx="8953756" cy="18086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吹き出し 9">
            <a:extLst>
              <a:ext uri="{FF2B5EF4-FFF2-40B4-BE49-F238E27FC236}">
                <a16:creationId xmlns:a16="http://schemas.microsoft.com/office/drawing/2014/main" id="{D149D304-EC2A-9140-86BA-E380969D2BD6}"/>
              </a:ext>
            </a:extLst>
          </p:cNvPr>
          <p:cNvSpPr/>
          <p:nvPr/>
        </p:nvSpPr>
        <p:spPr>
          <a:xfrm>
            <a:off x="9198020" y="1625212"/>
            <a:ext cx="2743200" cy="1535080"/>
          </a:xfrm>
          <a:prstGeom prst="wedgeRoundRectCallout">
            <a:avLst>
              <a:gd name="adj1" fmla="val -32299"/>
              <a:gd name="adj2" fmla="val 73923"/>
              <a:gd name="adj3"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3163D97-6855-8D46-B184-100A9A1DA24B}"/>
              </a:ext>
            </a:extLst>
          </p:cNvPr>
          <p:cNvSpPr txBox="1"/>
          <p:nvPr/>
        </p:nvSpPr>
        <p:spPr>
          <a:xfrm>
            <a:off x="9198020" y="1792587"/>
            <a:ext cx="2743200" cy="1200329"/>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フィールドのみで完結するなら</a:t>
            </a:r>
            <a:r>
              <a:rPr kumimoji="1" lang="en-US" altLang="ja-JP" sz="2400" dirty="0">
                <a:latin typeface="Meiryo" panose="020B0604030504040204" pitchFamily="34" charset="-128"/>
                <a:ea typeface="Meiryo" panose="020B0604030504040204" pitchFamily="34" charset="-128"/>
              </a:rPr>
              <a:t>Getter</a:t>
            </a:r>
            <a:r>
              <a:rPr kumimoji="1" lang="ja-JP" altLang="en-US" sz="2400">
                <a:latin typeface="Meiryo" panose="020B0604030504040204" pitchFamily="34" charset="-128"/>
                <a:ea typeface="Meiryo" panose="020B0604030504040204" pitchFamily="34" charset="-128"/>
              </a:rPr>
              <a:t>は不要．</a:t>
            </a:r>
            <a:endParaRPr kumimoji="1" lang="en-US" altLang="ja-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6514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5C442FE-FDBA-134C-AD4E-B35BC15A9A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625" b="94427" l="10000" r="90000">
                        <a14:foregroundMark x1="37500" y1="7135" x2="45729" y2="8125"/>
                        <a14:foregroundMark x1="45729" y1="8125" x2="47135" y2="8958"/>
                        <a14:foregroundMark x1="39896" y1="5625" x2="42292" y2="5938"/>
                        <a14:foregroundMark x1="42292" y1="5625" x2="42292" y2="5625"/>
                        <a14:foregroundMark x1="61563" y1="90208" x2="61250" y2="92917"/>
                        <a14:foregroundMark x1="27552" y1="94427" x2="30573" y2="94427"/>
                        <a14:foregroundMark x1="58177" y1="89479" x2="59479" y2="88385"/>
                      </a14:backgroundRemoval>
                    </a14:imgEffect>
                  </a14:imgLayer>
                </a14:imgProps>
              </a:ext>
            </a:extLst>
          </a:blip>
          <a:stretch>
            <a:fillRect/>
          </a:stretch>
        </p:blipFill>
        <p:spPr>
          <a:xfrm>
            <a:off x="7754815" y="1137822"/>
            <a:ext cx="3950677" cy="3950677"/>
          </a:xfrm>
          <a:prstGeom prst="rect">
            <a:avLst/>
          </a:prstGeom>
        </p:spPr>
      </p:pic>
      <p:sp>
        <p:nvSpPr>
          <p:cNvPr id="2" name="タイトル 1">
            <a:extLst>
              <a:ext uri="{FF2B5EF4-FFF2-40B4-BE49-F238E27FC236}">
                <a16:creationId xmlns:a16="http://schemas.microsoft.com/office/drawing/2014/main" id="{A4907EE3-7CB2-E840-A620-822C88841A41}"/>
              </a:ext>
            </a:extLst>
          </p:cNvPr>
          <p:cNvSpPr>
            <a:spLocks noGrp="1"/>
          </p:cNvSpPr>
          <p:nvPr>
            <p:ph type="title"/>
          </p:nvPr>
        </p:nvSpPr>
        <p:spPr>
          <a:xfrm>
            <a:off x="838199" y="365125"/>
            <a:ext cx="11910647" cy="1325563"/>
          </a:xfrm>
        </p:spPr>
        <p:txBody>
          <a:bodyPr>
            <a:normAutofit fontScale="90000"/>
          </a:bodyPr>
          <a:lstStyle/>
          <a:p>
            <a:r>
              <a:rPr kumimoji="1" lang="ja-JP" altLang="en-US"/>
              <a:t>改善</a:t>
            </a:r>
            <a:r>
              <a:rPr kumimoji="1" lang="en-US" altLang="ja-JP" dirty="0"/>
              <a:t>3 −Primitive</a:t>
            </a:r>
            <a:r>
              <a:rPr kumimoji="1" lang="ja-JP" altLang="en-US"/>
              <a:t>型のラップ</a:t>
            </a:r>
            <a:r>
              <a:rPr lang="ja-JP" altLang="en-US"/>
              <a:t>（</a:t>
            </a:r>
            <a:r>
              <a:rPr lang="en-US" altLang="ja-JP" dirty="0"/>
              <a:t>3/3</a:t>
            </a:r>
            <a:r>
              <a:rPr lang="ja-JP" altLang="en-US"/>
              <a:t>）</a:t>
            </a:r>
            <a:endParaRPr kumimoji="1" lang="ja-JP" altLang="en-US"/>
          </a:p>
        </p:txBody>
      </p:sp>
      <p:sp>
        <p:nvSpPr>
          <p:cNvPr id="16" name="コンテンツ プレースホルダー 15">
            <a:extLst>
              <a:ext uri="{FF2B5EF4-FFF2-40B4-BE49-F238E27FC236}">
                <a16:creationId xmlns:a16="http://schemas.microsoft.com/office/drawing/2014/main" id="{65828FF0-02A1-B74C-A28B-852EB6376474}"/>
              </a:ext>
            </a:extLst>
          </p:cNvPr>
          <p:cNvSpPr>
            <a:spLocks noGrp="1"/>
          </p:cNvSpPr>
          <p:nvPr>
            <p:ph idx="1"/>
          </p:nvPr>
        </p:nvSpPr>
        <p:spPr>
          <a:xfrm>
            <a:off x="838200" y="4818679"/>
            <a:ext cx="10515600" cy="1358283"/>
          </a:xfrm>
        </p:spPr>
        <p:txBody>
          <a:bodyPr>
            <a:normAutofit fontScale="62500" lnSpcReduction="20000"/>
          </a:bodyPr>
          <a:lstStyle/>
          <a:p>
            <a:pPr>
              <a:lnSpc>
                <a:spcPct val="120000"/>
              </a:lnSpc>
            </a:pPr>
            <a:r>
              <a:rPr lang="ja-JP" altLang="en-US"/>
              <a:t>なぜ</a:t>
            </a:r>
            <a:r>
              <a:rPr lang="en-US" altLang="ja-JP" dirty="0"/>
              <a:t> </a:t>
            </a:r>
            <a:r>
              <a:rPr lang="en-US" altLang="ja-JP" dirty="0">
                <a:latin typeface="Consolas" panose="020B0609020204030204" pitchFamily="49" charset="0"/>
                <a:cs typeface="Consolas" panose="020B0609020204030204" pitchFamily="49" charset="0"/>
              </a:rPr>
              <a:t>double</a:t>
            </a:r>
            <a:r>
              <a:rPr lang="en-US" altLang="ja-JP" dirty="0"/>
              <a:t> </a:t>
            </a:r>
            <a:r>
              <a:rPr lang="ja-JP" altLang="en-US"/>
              <a:t>じゃなく，</a:t>
            </a:r>
            <a:r>
              <a:rPr lang="en-US" altLang="ja-JP" dirty="0">
                <a:latin typeface="Consolas" panose="020B0609020204030204" pitchFamily="49" charset="0"/>
                <a:cs typeface="Consolas" panose="020B0609020204030204" pitchFamily="49" charset="0"/>
              </a:rPr>
              <a:t>Area</a:t>
            </a:r>
            <a:r>
              <a:rPr lang="en-US" altLang="ja-JP" dirty="0"/>
              <a:t> </a:t>
            </a:r>
            <a:r>
              <a:rPr lang="ja-JP" altLang="en-US"/>
              <a:t>クラスを作成するのか．</a:t>
            </a:r>
          </a:p>
          <a:p>
            <a:pPr>
              <a:lnSpc>
                <a:spcPct val="120000"/>
              </a:lnSpc>
            </a:pPr>
            <a:r>
              <a:rPr kumimoji="1" lang="ja-JP" altLang="en-US"/>
              <a:t>なぜ，</a:t>
            </a:r>
            <a:r>
              <a:rPr kumimoji="1" lang="en-US" altLang="ja-JP" dirty="0" err="1">
                <a:latin typeface="Consolas" panose="020B0609020204030204" pitchFamily="49" charset="0"/>
                <a:cs typeface="Consolas" panose="020B0609020204030204" pitchFamily="49" charset="0"/>
              </a:rPr>
              <a:t>println</a:t>
            </a:r>
            <a:r>
              <a:rPr kumimoji="1" lang="ja-JP" altLang="en-US"/>
              <a:t>メソッドに</a:t>
            </a:r>
            <a:r>
              <a:rPr kumimoji="1" lang="en-US" altLang="ja-JP" dirty="0" err="1">
                <a:latin typeface="Consolas" panose="020B0609020204030204" pitchFamily="49" charset="0"/>
                <a:cs typeface="Consolas" panose="020B0609020204030204" pitchFamily="49" charset="0"/>
              </a:rPr>
              <a:t>PrintWriter</a:t>
            </a:r>
            <a:r>
              <a:rPr kumimoji="1" lang="ja-JP" altLang="en-US"/>
              <a:t>を渡しているのか．</a:t>
            </a:r>
          </a:p>
        </p:txBody>
      </p:sp>
      <p:sp>
        <p:nvSpPr>
          <p:cNvPr id="5" name="フッター プレースホルダー 4">
            <a:extLst>
              <a:ext uri="{FF2B5EF4-FFF2-40B4-BE49-F238E27FC236}">
                <a16:creationId xmlns:a16="http://schemas.microsoft.com/office/drawing/2014/main" id="{AEFC6006-27E1-DF49-933B-F7073287EF4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90E51D58-8A4F-5B48-8886-8EBDFE4777DD}"/>
              </a:ext>
            </a:extLst>
          </p:cNvPr>
          <p:cNvSpPr>
            <a:spLocks noGrp="1"/>
          </p:cNvSpPr>
          <p:nvPr>
            <p:ph type="sldNum" sz="quarter" idx="12"/>
          </p:nvPr>
        </p:nvSpPr>
        <p:spPr/>
        <p:txBody>
          <a:bodyPr/>
          <a:lstStyle/>
          <a:p>
            <a:fld id="{24785B65-FD71-8B41-B484-67B8C90169D7}" type="slidenum">
              <a:rPr kumimoji="1" lang="ja-JP" altLang="en-US" smtClean="0"/>
              <a:t>23</a:t>
            </a:fld>
            <a:endParaRPr kumimoji="1" lang="ja-JP" altLang="en-US"/>
          </a:p>
        </p:txBody>
      </p:sp>
      <p:sp>
        <p:nvSpPr>
          <p:cNvPr id="7" name="正方形/長方形 6">
            <a:extLst>
              <a:ext uri="{FF2B5EF4-FFF2-40B4-BE49-F238E27FC236}">
                <a16:creationId xmlns:a16="http://schemas.microsoft.com/office/drawing/2014/main" id="{F6AAB61B-23E9-AC4F-8621-7A322A6404D6}"/>
              </a:ext>
            </a:extLst>
          </p:cNvPr>
          <p:cNvSpPr/>
          <p:nvPr/>
        </p:nvSpPr>
        <p:spPr>
          <a:xfrm>
            <a:off x="838200" y="1823523"/>
            <a:ext cx="6167022" cy="2862322"/>
          </a:xfrm>
          <a:prstGeom prst="rect">
            <a:avLst/>
          </a:prstGeom>
          <a:solidFill>
            <a:schemeClr val="bg1"/>
          </a:solidFill>
          <a:ln>
            <a:solidFill>
              <a:schemeClr val="tx1"/>
            </a:solidFill>
          </a:ln>
        </p:spPr>
        <p:txBody>
          <a:bodyPr wrap="square">
            <a:spAutoFit/>
          </a:bodyPr>
          <a:lstStyle/>
          <a:p>
            <a:r>
              <a:rPr lang="en-US" altLang="ja-JP" sz="2000" dirty="0">
                <a:latin typeface="Consolas" charset="0"/>
                <a:ea typeface="Consolas" charset="0"/>
                <a:cs typeface="Consolas" charset="0"/>
              </a:rPr>
              <a:t>public class Area {</a:t>
            </a:r>
          </a:p>
          <a:p>
            <a:r>
              <a:rPr lang="en-US" altLang="ja-JP" sz="2000" dirty="0">
                <a:latin typeface="Consolas" charset="0"/>
                <a:ea typeface="Consolas" charset="0"/>
                <a:cs typeface="Consolas" charset="0"/>
              </a:rPr>
              <a:t>    double area;</a:t>
            </a:r>
          </a:p>
          <a:p>
            <a:r>
              <a:rPr lang="en-US" altLang="ja-JP" sz="2000" dirty="0">
                <a:latin typeface="Consolas" charset="0"/>
                <a:ea typeface="Consolas" charset="0"/>
                <a:cs typeface="Consolas" charset="0"/>
              </a:rPr>
              <a:t>    public Area(double area) {</a:t>
            </a:r>
          </a:p>
          <a:p>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this.area</a:t>
            </a:r>
            <a:r>
              <a:rPr lang="en-US" altLang="ja-JP" sz="2000" dirty="0">
                <a:latin typeface="Consolas" charset="0"/>
                <a:ea typeface="Consolas" charset="0"/>
                <a:cs typeface="Consolas" charset="0"/>
              </a:rPr>
              <a:t> = area;</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    public void </a:t>
            </a:r>
            <a:r>
              <a:rPr lang="en-US" altLang="ja-JP" sz="2000" dirty="0" err="1">
                <a:latin typeface="Consolas" charset="0"/>
                <a:ea typeface="Consolas" charset="0"/>
                <a:cs typeface="Consolas" charset="0"/>
              </a:rPr>
              <a:t>println</a:t>
            </a:r>
            <a:r>
              <a:rPr lang="en-US" altLang="ja-JP" sz="2000" dirty="0">
                <a:latin typeface="Consolas" charset="0"/>
                <a:ea typeface="Consolas" charset="0"/>
                <a:cs typeface="Consolas" charset="0"/>
              </a:rPr>
              <a:t>(</a:t>
            </a:r>
            <a:r>
              <a:rPr lang="en-US" altLang="ja-JP" sz="2000" dirty="0" err="1">
                <a:latin typeface="Consolas" charset="0"/>
                <a:ea typeface="Consolas" charset="0"/>
                <a:cs typeface="Consolas" charset="0"/>
              </a:rPr>
              <a:t>PrintWriter</a:t>
            </a:r>
            <a:r>
              <a:rPr lang="en-US" altLang="ja-JP" sz="2000" dirty="0">
                <a:latin typeface="Consolas" charset="0"/>
                <a:ea typeface="Consolas" charset="0"/>
                <a:cs typeface="Consolas" charset="0"/>
              </a:rPr>
              <a:t> out) {</a:t>
            </a:r>
          </a:p>
          <a:p>
            <a:r>
              <a:rPr lang="en-US" altLang="ja-JP" sz="2000" dirty="0">
                <a:latin typeface="Consolas" charset="0"/>
                <a:ea typeface="Consolas" charset="0"/>
                <a:cs typeface="Consolas" charset="0"/>
              </a:rPr>
              <a:t>        </a:t>
            </a:r>
            <a:r>
              <a:rPr lang="en-US" altLang="ja-JP" sz="2000" dirty="0" err="1">
                <a:latin typeface="Consolas" charset="0"/>
                <a:ea typeface="Consolas" charset="0"/>
                <a:cs typeface="Consolas" charset="0"/>
              </a:rPr>
              <a:t>out.println</a:t>
            </a:r>
            <a:r>
              <a:rPr lang="en-US" altLang="ja-JP" sz="2000" dirty="0">
                <a:latin typeface="Consolas" charset="0"/>
                <a:ea typeface="Consolas" charset="0"/>
                <a:cs typeface="Consolas" charset="0"/>
              </a:rPr>
              <a:t>(area);</a:t>
            </a:r>
          </a:p>
          <a:p>
            <a:r>
              <a:rPr lang="en-US" altLang="ja-JP" sz="2000" dirty="0">
                <a:latin typeface="Consolas" charset="0"/>
                <a:ea typeface="Consolas" charset="0"/>
                <a:cs typeface="Consolas" charset="0"/>
              </a:rPr>
              <a:t>    }</a:t>
            </a:r>
          </a:p>
          <a:p>
            <a:r>
              <a:rPr lang="en-US" altLang="ja-JP" sz="2000" dirty="0">
                <a:latin typeface="Consolas" charset="0"/>
                <a:ea typeface="Consolas" charset="0"/>
                <a:cs typeface="Consolas" charset="0"/>
              </a:rPr>
              <a:t>}</a:t>
            </a:r>
          </a:p>
        </p:txBody>
      </p:sp>
    </p:spTree>
    <p:extLst>
      <p:ext uri="{BB962C8B-B14F-4D97-AF65-F5344CB8AC3E}">
        <p14:creationId xmlns:p14="http://schemas.microsoft.com/office/powerpoint/2010/main" val="109886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dissolve">
                                      <p:cBhvr>
                                        <p:cTn id="7" dur="500"/>
                                        <p:tgtEl>
                                          <p:spTgt spid="16">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dissolve">
                                      <p:cBhvr>
                                        <p:cTn id="11"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E4ECBD-A5EB-5643-828B-3FC6F076EF5A}"/>
              </a:ext>
            </a:extLst>
          </p:cNvPr>
          <p:cNvSpPr>
            <a:spLocks noGrp="1"/>
          </p:cNvSpPr>
          <p:nvPr>
            <p:ph type="title"/>
          </p:nvPr>
        </p:nvSpPr>
        <p:spPr/>
        <p:txBody>
          <a:bodyPr/>
          <a:lstStyle/>
          <a:p>
            <a:r>
              <a:rPr kumimoji="1" lang="ja-JP" altLang="en-US"/>
              <a:t>キーポイント</a:t>
            </a:r>
          </a:p>
        </p:txBody>
      </p:sp>
      <p:sp>
        <p:nvSpPr>
          <p:cNvPr id="3" name="コンテンツ プレースホルダー 2">
            <a:extLst>
              <a:ext uri="{FF2B5EF4-FFF2-40B4-BE49-F238E27FC236}">
                <a16:creationId xmlns:a16="http://schemas.microsoft.com/office/drawing/2014/main" id="{CBD52C63-7EEF-9F4B-BEB0-040F400307C7}"/>
              </a:ext>
            </a:extLst>
          </p:cNvPr>
          <p:cNvSpPr>
            <a:spLocks noGrp="1"/>
          </p:cNvSpPr>
          <p:nvPr>
            <p:ph idx="1"/>
          </p:nvPr>
        </p:nvSpPr>
        <p:spPr>
          <a:xfrm>
            <a:off x="838200" y="1825625"/>
            <a:ext cx="10515600" cy="4351338"/>
          </a:xfrm>
        </p:spPr>
        <p:txBody>
          <a:bodyPr>
            <a:normAutofit fontScale="70000" lnSpcReduction="20000"/>
          </a:bodyPr>
          <a:lstStyle/>
          <a:p>
            <a:pPr>
              <a:lnSpc>
                <a:spcPct val="120000"/>
              </a:lnSpc>
            </a:pPr>
            <a:r>
              <a:rPr kumimoji="1" lang="ja-JP" altLang="en-US"/>
              <a:t>メソッド分割．</a:t>
            </a:r>
            <a:endParaRPr kumimoji="1" lang="en-US" altLang="ja-JP" dirty="0"/>
          </a:p>
          <a:p>
            <a:pPr lvl="1">
              <a:lnSpc>
                <a:spcPct val="120000"/>
              </a:lnSpc>
            </a:pPr>
            <a:r>
              <a:rPr kumimoji="1" lang="ja-JP" altLang="en-US"/>
              <a:t>プログラムを全部読まなくても理解できるようにする．</a:t>
            </a:r>
            <a:endParaRPr kumimoji="1" lang="en-US" altLang="ja-JP" dirty="0"/>
          </a:p>
          <a:p>
            <a:pPr>
              <a:lnSpc>
                <a:spcPct val="120000"/>
              </a:lnSpc>
            </a:pPr>
            <a:r>
              <a:rPr lang="ja-JP" altLang="en-US"/>
              <a:t>クラス分割．</a:t>
            </a:r>
            <a:endParaRPr lang="en-US" altLang="ja-JP" dirty="0"/>
          </a:p>
          <a:p>
            <a:pPr lvl="1">
              <a:lnSpc>
                <a:spcPct val="120000"/>
              </a:lnSpc>
            </a:pPr>
            <a:r>
              <a:rPr lang="ja-JP" altLang="en-US"/>
              <a:t>意味のあるもので分割する．</a:t>
            </a:r>
            <a:endParaRPr lang="en-US" altLang="ja-JP" dirty="0"/>
          </a:p>
          <a:p>
            <a:pPr>
              <a:lnSpc>
                <a:spcPct val="120000"/>
              </a:lnSpc>
            </a:pPr>
            <a:r>
              <a:rPr kumimoji="1" lang="en-US" altLang="ja-JP" dirty="0"/>
              <a:t>Primitive</a:t>
            </a:r>
            <a:r>
              <a:rPr kumimoji="1" lang="ja-JP" altLang="en-US"/>
              <a:t>型のラップ．</a:t>
            </a:r>
            <a:endParaRPr kumimoji="1" lang="en-US" altLang="ja-JP" dirty="0"/>
          </a:p>
          <a:p>
            <a:pPr lvl="1">
              <a:lnSpc>
                <a:spcPct val="120000"/>
              </a:lnSpc>
            </a:pPr>
            <a:r>
              <a:rPr lang="ja-JP" altLang="en-US"/>
              <a:t>コンパイラがチェックできるように型を導入する．</a:t>
            </a:r>
            <a:endParaRPr lang="en-US" altLang="ja-JP" dirty="0"/>
          </a:p>
          <a:p>
            <a:pPr lvl="4">
              <a:lnSpc>
                <a:spcPct val="120000"/>
              </a:lnSpc>
            </a:pPr>
            <a:endParaRPr kumimoji="1" lang="en-US" altLang="ja-JP" dirty="0"/>
          </a:p>
          <a:p>
            <a:pPr>
              <a:lnSpc>
                <a:spcPct val="120000"/>
              </a:lnSpc>
            </a:pPr>
            <a:r>
              <a:rPr kumimoji="1" lang="ja-JP" altLang="en-US"/>
              <a:t>これらは全て，テストしやすくするため．</a:t>
            </a:r>
          </a:p>
        </p:txBody>
      </p:sp>
      <p:sp>
        <p:nvSpPr>
          <p:cNvPr id="5" name="フッター プレースホルダー 4">
            <a:extLst>
              <a:ext uri="{FF2B5EF4-FFF2-40B4-BE49-F238E27FC236}">
                <a16:creationId xmlns:a16="http://schemas.microsoft.com/office/drawing/2014/main" id="{EAD3F8B1-ACCB-664E-829A-CDC85835B618}"/>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CB71AB4B-0A99-CD49-919B-B5CCE005393C}"/>
              </a:ext>
            </a:extLst>
          </p:cNvPr>
          <p:cNvSpPr>
            <a:spLocks noGrp="1"/>
          </p:cNvSpPr>
          <p:nvPr>
            <p:ph type="sldNum" sz="quarter" idx="12"/>
          </p:nvPr>
        </p:nvSpPr>
        <p:spPr/>
        <p:txBody>
          <a:bodyPr/>
          <a:lstStyle/>
          <a:p>
            <a:fld id="{24785B65-FD71-8B41-B484-67B8C90169D7}" type="slidenum">
              <a:rPr kumimoji="1" lang="ja-JP" altLang="en-US" smtClean="0"/>
              <a:t>24</a:t>
            </a:fld>
            <a:endParaRPr kumimoji="1" lang="ja-JP" altLang="en-US"/>
          </a:p>
        </p:txBody>
      </p:sp>
    </p:spTree>
    <p:extLst>
      <p:ext uri="{BB962C8B-B14F-4D97-AF65-F5344CB8AC3E}">
        <p14:creationId xmlns:p14="http://schemas.microsoft.com/office/powerpoint/2010/main" val="28767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94328-FDF8-F241-8238-7E0B69C65A63}"/>
              </a:ext>
            </a:extLst>
          </p:cNvPr>
          <p:cNvSpPr>
            <a:spLocks noGrp="1"/>
          </p:cNvSpPr>
          <p:nvPr>
            <p:ph type="title"/>
          </p:nvPr>
        </p:nvSpPr>
        <p:spPr/>
        <p:txBody>
          <a:bodyPr/>
          <a:lstStyle/>
          <a:p>
            <a:r>
              <a:rPr kumimoji="1" lang="ja-JP" altLang="en-US"/>
              <a:t>テスト</a:t>
            </a:r>
          </a:p>
        </p:txBody>
      </p:sp>
      <p:sp>
        <p:nvSpPr>
          <p:cNvPr id="3" name="コンテンツ プレースホルダー 2">
            <a:extLst>
              <a:ext uri="{FF2B5EF4-FFF2-40B4-BE49-F238E27FC236}">
                <a16:creationId xmlns:a16="http://schemas.microsoft.com/office/drawing/2014/main" id="{54044AD9-A749-6648-9A92-E915C9E6EEEC}"/>
              </a:ext>
            </a:extLst>
          </p:cNvPr>
          <p:cNvSpPr>
            <a:spLocks noGrp="1"/>
          </p:cNvSpPr>
          <p:nvPr>
            <p:ph idx="1"/>
          </p:nvPr>
        </p:nvSpPr>
        <p:spPr/>
        <p:txBody>
          <a:bodyPr>
            <a:normAutofit fontScale="70000" lnSpcReduction="20000"/>
          </a:bodyPr>
          <a:lstStyle/>
          <a:p>
            <a:pPr>
              <a:lnSpc>
                <a:spcPct val="120000"/>
              </a:lnSpc>
            </a:pPr>
            <a:r>
              <a:rPr kumimoji="1" lang="ja-JP" altLang="en-US"/>
              <a:t>カバレッジ（網羅率）</a:t>
            </a:r>
            <a:r>
              <a:rPr kumimoji="1" lang="en-US" altLang="ja-JP" dirty="0"/>
              <a:t>100%</a:t>
            </a:r>
            <a:r>
              <a:rPr kumimoji="1" lang="ja-JP" altLang="en-US"/>
              <a:t>を目指そう．</a:t>
            </a:r>
            <a:endParaRPr kumimoji="1" lang="en-US" altLang="ja-JP" dirty="0"/>
          </a:p>
          <a:p>
            <a:pPr lvl="1">
              <a:lnSpc>
                <a:spcPct val="120000"/>
              </a:lnSpc>
            </a:pPr>
            <a:r>
              <a:rPr kumimoji="1" lang="ja-JP" altLang="en-US"/>
              <a:t>命令網羅率（</a:t>
            </a:r>
            <a:r>
              <a:rPr kumimoji="1" lang="en-US" altLang="ja-JP" dirty="0"/>
              <a:t>C0; Statement Coverage</a:t>
            </a:r>
            <a:r>
              <a:rPr kumimoji="1" lang="ja-JP" altLang="en-US"/>
              <a:t>）</a:t>
            </a:r>
            <a:endParaRPr lang="en-US" altLang="ja-JP" dirty="0"/>
          </a:p>
          <a:p>
            <a:pPr lvl="2">
              <a:lnSpc>
                <a:spcPct val="120000"/>
              </a:lnSpc>
            </a:pPr>
            <a:r>
              <a:rPr lang="ja-JP" altLang="en-US"/>
              <a:t>テストにより全命令が実行されれば</a:t>
            </a:r>
            <a:r>
              <a:rPr lang="en-US" altLang="ja-JP" dirty="0"/>
              <a:t>OK</a:t>
            </a:r>
            <a:r>
              <a:rPr lang="ja-JP" altLang="en-US"/>
              <a:t>．</a:t>
            </a:r>
            <a:endParaRPr kumimoji="1" lang="en-US" altLang="ja-JP" dirty="0"/>
          </a:p>
          <a:p>
            <a:pPr lvl="1">
              <a:lnSpc>
                <a:spcPct val="120000"/>
              </a:lnSpc>
            </a:pPr>
            <a:r>
              <a:rPr lang="ja-JP" altLang="en-US"/>
              <a:t>分岐網羅率（</a:t>
            </a:r>
            <a:r>
              <a:rPr lang="en-US" altLang="ja-JP" dirty="0"/>
              <a:t>C1; Branch Coverage</a:t>
            </a:r>
            <a:r>
              <a:rPr lang="ja-JP" altLang="en-US"/>
              <a:t>）</a:t>
            </a:r>
            <a:endParaRPr lang="en-US" altLang="ja-JP" dirty="0"/>
          </a:p>
          <a:p>
            <a:pPr lvl="2">
              <a:lnSpc>
                <a:spcPct val="120000"/>
              </a:lnSpc>
            </a:pPr>
            <a:r>
              <a:rPr kumimoji="1" lang="ja-JP" altLang="en-US"/>
              <a:t>テストにより全ての分岐先が実行されれば</a:t>
            </a:r>
            <a:r>
              <a:rPr kumimoji="1" lang="en-US" altLang="ja-JP" dirty="0"/>
              <a:t>OK</a:t>
            </a:r>
            <a:r>
              <a:rPr kumimoji="1" lang="ja-JP" altLang="en-US"/>
              <a:t>．</a:t>
            </a:r>
            <a:endParaRPr kumimoji="1" lang="en-US" altLang="ja-JP" dirty="0"/>
          </a:p>
          <a:p>
            <a:pPr>
              <a:lnSpc>
                <a:spcPct val="120000"/>
              </a:lnSpc>
            </a:pPr>
            <a:r>
              <a:rPr lang="ja-JP" altLang="en-US"/>
              <a:t>カバレッジを測定しない自動テストはあまり意味がない．</a:t>
            </a:r>
            <a:endParaRPr lang="en-US" altLang="ja-JP" dirty="0"/>
          </a:p>
          <a:p>
            <a:pPr lvl="1">
              <a:lnSpc>
                <a:spcPct val="120000"/>
              </a:lnSpc>
            </a:pPr>
            <a:r>
              <a:rPr kumimoji="1" lang="en-US" altLang="ja-JP" dirty="0" err="1"/>
              <a:t>Jacoco</a:t>
            </a:r>
            <a:r>
              <a:rPr kumimoji="1" lang="en-US" altLang="ja-JP" dirty="0"/>
              <a:t>, coveralls, </a:t>
            </a:r>
            <a:r>
              <a:rPr kumimoji="1" lang="ja-JP" altLang="en-US"/>
              <a:t>など．</a:t>
            </a:r>
            <a:endParaRPr kumimoji="1" lang="en-US" altLang="ja-JP" dirty="0"/>
          </a:p>
        </p:txBody>
      </p:sp>
      <p:sp>
        <p:nvSpPr>
          <p:cNvPr id="5" name="フッター プレースホルダー 4">
            <a:extLst>
              <a:ext uri="{FF2B5EF4-FFF2-40B4-BE49-F238E27FC236}">
                <a16:creationId xmlns:a16="http://schemas.microsoft.com/office/drawing/2014/main" id="{1A8EF0F8-831B-AA42-A2CF-C527541D793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7C18EE11-7561-FE4A-8007-C81A30FEB5FE}"/>
              </a:ext>
            </a:extLst>
          </p:cNvPr>
          <p:cNvSpPr>
            <a:spLocks noGrp="1"/>
          </p:cNvSpPr>
          <p:nvPr>
            <p:ph type="sldNum" sz="quarter" idx="12"/>
          </p:nvPr>
        </p:nvSpPr>
        <p:spPr/>
        <p:txBody>
          <a:bodyPr/>
          <a:lstStyle/>
          <a:p>
            <a:fld id="{24785B65-FD71-8B41-B484-67B8C90169D7}"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63273AE2-F11C-E042-BA37-9DEEFA10B110}"/>
              </a:ext>
            </a:extLst>
          </p:cNvPr>
          <p:cNvPicPr>
            <a:picLocks noChangeAspect="1"/>
          </p:cNvPicPr>
          <p:nvPr/>
        </p:nvPicPr>
        <p:blipFill>
          <a:blip r:embed="rId2"/>
          <a:stretch>
            <a:fillRect/>
          </a:stretch>
        </p:blipFill>
        <p:spPr>
          <a:xfrm>
            <a:off x="6308472" y="365125"/>
            <a:ext cx="3437319" cy="1324800"/>
          </a:xfrm>
          <a:prstGeom prst="rect">
            <a:avLst/>
          </a:prstGeom>
        </p:spPr>
      </p:pic>
      <p:pic>
        <p:nvPicPr>
          <p:cNvPr id="8" name="図 7">
            <a:extLst>
              <a:ext uri="{FF2B5EF4-FFF2-40B4-BE49-F238E27FC236}">
                <a16:creationId xmlns:a16="http://schemas.microsoft.com/office/drawing/2014/main" id="{86C50EE3-0773-4A41-A161-9A00FBB74920}"/>
              </a:ext>
            </a:extLst>
          </p:cNvPr>
          <p:cNvPicPr>
            <a:picLocks noChangeAspect="1"/>
          </p:cNvPicPr>
          <p:nvPr/>
        </p:nvPicPr>
        <p:blipFill rotWithShape="1">
          <a:blip r:embed="rId3"/>
          <a:srcRect r="63426"/>
          <a:stretch/>
        </p:blipFill>
        <p:spPr>
          <a:xfrm>
            <a:off x="10024931" y="365125"/>
            <a:ext cx="1332443" cy="1324800"/>
          </a:xfrm>
          <a:prstGeom prst="rect">
            <a:avLst/>
          </a:prstGeom>
        </p:spPr>
      </p:pic>
    </p:spTree>
    <p:extLst>
      <p:ext uri="{BB962C8B-B14F-4D97-AF65-F5344CB8AC3E}">
        <p14:creationId xmlns:p14="http://schemas.microsoft.com/office/powerpoint/2010/main" val="252300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FA47B-3B20-1A4C-8717-50FA74DF062F}"/>
              </a:ext>
            </a:extLst>
          </p:cNvPr>
          <p:cNvSpPr>
            <a:spLocks noGrp="1"/>
          </p:cNvSpPr>
          <p:nvPr>
            <p:ph type="title"/>
          </p:nvPr>
        </p:nvSpPr>
        <p:spPr/>
        <p:txBody>
          <a:bodyPr/>
          <a:lstStyle/>
          <a:p>
            <a:r>
              <a:rPr lang="ja-JP" altLang="en-US"/>
              <a:t>自動</a:t>
            </a:r>
            <a:r>
              <a:rPr kumimoji="1" lang="ja-JP" altLang="en-US"/>
              <a:t>コード解析</a:t>
            </a:r>
          </a:p>
        </p:txBody>
      </p:sp>
      <p:sp>
        <p:nvSpPr>
          <p:cNvPr id="3" name="コンテンツ プレースホルダー 2">
            <a:extLst>
              <a:ext uri="{FF2B5EF4-FFF2-40B4-BE49-F238E27FC236}">
                <a16:creationId xmlns:a16="http://schemas.microsoft.com/office/drawing/2014/main" id="{E395F2DD-9D3A-3F49-AF0D-3B71ED79E6D1}"/>
              </a:ext>
            </a:extLst>
          </p:cNvPr>
          <p:cNvSpPr>
            <a:spLocks noGrp="1"/>
          </p:cNvSpPr>
          <p:nvPr>
            <p:ph idx="1"/>
          </p:nvPr>
        </p:nvSpPr>
        <p:spPr/>
        <p:txBody>
          <a:bodyPr/>
          <a:lstStyle/>
          <a:p>
            <a:pPr>
              <a:lnSpc>
                <a:spcPct val="100000"/>
              </a:lnSpc>
            </a:pPr>
            <a:r>
              <a:rPr kumimoji="1" lang="ja-JP" altLang="en-US"/>
              <a:t>自動コード解析を積極的に使おう．</a:t>
            </a:r>
            <a:endParaRPr kumimoji="1" lang="en-US" altLang="ja-JP" dirty="0"/>
          </a:p>
          <a:p>
            <a:pPr lvl="1">
              <a:lnSpc>
                <a:spcPct val="100000"/>
              </a:lnSpc>
            </a:pPr>
            <a:r>
              <a:rPr lang="en-US" altLang="ja-JP" dirty="0" err="1"/>
              <a:t>SpotBugs</a:t>
            </a:r>
            <a:r>
              <a:rPr lang="ja-JP" altLang="en-US"/>
              <a:t>，</a:t>
            </a:r>
            <a:r>
              <a:rPr lang="en-US" altLang="ja-JP" dirty="0" err="1"/>
              <a:t>sonarcloud</a:t>
            </a:r>
            <a:endParaRPr lang="en-US" altLang="ja-JP" dirty="0"/>
          </a:p>
          <a:p>
            <a:pPr>
              <a:lnSpc>
                <a:spcPct val="100000"/>
              </a:lnSpc>
            </a:pPr>
            <a:endParaRPr kumimoji="1" lang="ja-JP" altLang="en-US"/>
          </a:p>
        </p:txBody>
      </p:sp>
      <p:sp>
        <p:nvSpPr>
          <p:cNvPr id="5" name="フッター プレースホルダー 4">
            <a:extLst>
              <a:ext uri="{FF2B5EF4-FFF2-40B4-BE49-F238E27FC236}">
                <a16:creationId xmlns:a16="http://schemas.microsoft.com/office/drawing/2014/main" id="{C172DE49-62F0-924D-8BD4-107AE643FD52}"/>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C1F23111-5BEF-F24C-897C-38183B480410}"/>
              </a:ext>
            </a:extLst>
          </p:cNvPr>
          <p:cNvSpPr>
            <a:spLocks noGrp="1"/>
          </p:cNvSpPr>
          <p:nvPr>
            <p:ph type="sldNum" sz="quarter" idx="12"/>
          </p:nvPr>
        </p:nvSpPr>
        <p:spPr/>
        <p:txBody>
          <a:bodyPr/>
          <a:lstStyle/>
          <a:p>
            <a:fld id="{24785B65-FD71-8B41-B484-67B8C90169D7}"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E2C49E1-DE2E-1C44-882A-2B0003B6C008}"/>
              </a:ext>
            </a:extLst>
          </p:cNvPr>
          <p:cNvPicPr>
            <a:picLocks noChangeAspect="1"/>
          </p:cNvPicPr>
          <p:nvPr/>
        </p:nvPicPr>
        <p:blipFill>
          <a:blip r:embed="rId2"/>
          <a:stretch>
            <a:fillRect/>
          </a:stretch>
        </p:blipFill>
        <p:spPr>
          <a:xfrm>
            <a:off x="10044677" y="365888"/>
            <a:ext cx="1324800" cy="1324800"/>
          </a:xfrm>
          <a:prstGeom prst="rect">
            <a:avLst/>
          </a:prstGeom>
        </p:spPr>
      </p:pic>
      <p:pic>
        <p:nvPicPr>
          <p:cNvPr id="9" name="図 8">
            <a:extLst>
              <a:ext uri="{FF2B5EF4-FFF2-40B4-BE49-F238E27FC236}">
                <a16:creationId xmlns:a16="http://schemas.microsoft.com/office/drawing/2014/main" id="{9F7016DD-EE4E-4E44-8B51-6DD6F3DD0791}"/>
              </a:ext>
            </a:extLst>
          </p:cNvPr>
          <p:cNvPicPr>
            <a:picLocks noChangeAspect="1"/>
          </p:cNvPicPr>
          <p:nvPr/>
        </p:nvPicPr>
        <p:blipFill>
          <a:blip r:embed="rId3"/>
          <a:stretch>
            <a:fillRect/>
          </a:stretch>
        </p:blipFill>
        <p:spPr>
          <a:xfrm>
            <a:off x="6957646" y="365888"/>
            <a:ext cx="2649600" cy="1324800"/>
          </a:xfrm>
          <a:prstGeom prst="rect">
            <a:avLst/>
          </a:prstGeom>
        </p:spPr>
      </p:pic>
    </p:spTree>
    <p:extLst>
      <p:ext uri="{BB962C8B-B14F-4D97-AF65-F5344CB8AC3E}">
        <p14:creationId xmlns:p14="http://schemas.microsoft.com/office/powerpoint/2010/main" val="27890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F0FA7-A22B-D84B-A36F-56871302A536}"/>
              </a:ext>
            </a:extLst>
          </p:cNvPr>
          <p:cNvSpPr>
            <a:spLocks noGrp="1"/>
          </p:cNvSpPr>
          <p:nvPr>
            <p:ph type="title"/>
          </p:nvPr>
        </p:nvSpPr>
        <p:spPr/>
        <p:txBody>
          <a:bodyPr/>
          <a:lstStyle/>
          <a:p>
            <a:r>
              <a:rPr kumimoji="1" lang="ja-JP" altLang="en-US"/>
              <a:t>ビルドツール</a:t>
            </a:r>
          </a:p>
        </p:txBody>
      </p:sp>
      <p:sp>
        <p:nvSpPr>
          <p:cNvPr id="3" name="コンテンツ プレースホルダー 2">
            <a:extLst>
              <a:ext uri="{FF2B5EF4-FFF2-40B4-BE49-F238E27FC236}">
                <a16:creationId xmlns:a16="http://schemas.microsoft.com/office/drawing/2014/main" id="{7D936A85-7F14-2449-9B4E-BE9ACA245D52}"/>
              </a:ext>
            </a:extLst>
          </p:cNvPr>
          <p:cNvSpPr>
            <a:spLocks noGrp="1"/>
          </p:cNvSpPr>
          <p:nvPr>
            <p:ph idx="1"/>
          </p:nvPr>
        </p:nvSpPr>
        <p:spPr/>
        <p:txBody>
          <a:bodyPr>
            <a:normAutofit fontScale="70000" lnSpcReduction="20000"/>
          </a:bodyPr>
          <a:lstStyle/>
          <a:p>
            <a:pPr>
              <a:lnSpc>
                <a:spcPct val="110000"/>
              </a:lnSpc>
            </a:pPr>
            <a:r>
              <a:rPr kumimoji="1" lang="ja-JP" altLang="en-US"/>
              <a:t>古いのは使わないようにしよう．</a:t>
            </a:r>
            <a:endParaRPr kumimoji="1" lang="en-US" altLang="ja-JP" dirty="0"/>
          </a:p>
          <a:p>
            <a:pPr lvl="1">
              <a:lnSpc>
                <a:spcPct val="110000"/>
              </a:lnSpc>
            </a:pPr>
            <a:r>
              <a:rPr kumimoji="1" lang="en-US" altLang="ja-JP" dirty="0"/>
              <a:t>Make, </a:t>
            </a:r>
            <a:r>
              <a:rPr kumimoji="1" lang="en-US" altLang="ja-JP" dirty="0" err="1"/>
              <a:t>Autotools</a:t>
            </a:r>
            <a:r>
              <a:rPr kumimoji="1" lang="en-US" altLang="ja-JP" dirty="0"/>
              <a:t>, configure </a:t>
            </a:r>
            <a:r>
              <a:rPr lang="ja-JP" altLang="en-US"/>
              <a:t>なんてもう古い．</a:t>
            </a:r>
            <a:endParaRPr lang="en-US" altLang="ja-JP" dirty="0"/>
          </a:p>
          <a:p>
            <a:pPr lvl="1">
              <a:lnSpc>
                <a:spcPct val="110000"/>
              </a:lnSpc>
            </a:pPr>
            <a:r>
              <a:rPr lang="en-US" altLang="ja-JP" dirty="0"/>
              <a:t>Apache Ant</a:t>
            </a:r>
            <a:r>
              <a:rPr lang="ja-JP" altLang="en-US"/>
              <a:t>ももう古い．</a:t>
            </a:r>
            <a:endParaRPr lang="en-US" altLang="ja-JP" dirty="0"/>
          </a:p>
          <a:p>
            <a:pPr lvl="1">
              <a:lnSpc>
                <a:spcPct val="110000"/>
              </a:lnSpc>
            </a:pPr>
            <a:r>
              <a:rPr lang="ja-JP" altLang="en-US"/>
              <a:t>メンテナンスに手間がかかる．</a:t>
            </a:r>
            <a:endParaRPr lang="en-US" altLang="ja-JP" dirty="0"/>
          </a:p>
          <a:p>
            <a:pPr>
              <a:lnSpc>
                <a:spcPct val="110000"/>
              </a:lnSpc>
            </a:pPr>
            <a:r>
              <a:rPr lang="ja-JP" altLang="en-US"/>
              <a:t>次世代ビルドツールを使おう．</a:t>
            </a:r>
            <a:endParaRPr lang="en-US" altLang="ja-JP" dirty="0"/>
          </a:p>
          <a:p>
            <a:pPr lvl="1">
              <a:lnSpc>
                <a:spcPct val="110000"/>
              </a:lnSpc>
            </a:pPr>
            <a:r>
              <a:rPr lang="ja-JP" altLang="en-US"/>
              <a:t>短くかけるもの．</a:t>
            </a:r>
            <a:endParaRPr lang="en-US" altLang="ja-JP" dirty="0"/>
          </a:p>
          <a:p>
            <a:pPr lvl="2">
              <a:lnSpc>
                <a:spcPct val="110000"/>
              </a:lnSpc>
            </a:pPr>
            <a:r>
              <a:rPr lang="en-US" altLang="ja-JP" dirty="0"/>
              <a:t>200</a:t>
            </a:r>
            <a:r>
              <a:rPr lang="ja-JP" altLang="en-US"/>
              <a:t>行以上になったらメンテナンスに苦労する．</a:t>
            </a:r>
            <a:endParaRPr lang="en-US" altLang="ja-JP" dirty="0"/>
          </a:p>
          <a:p>
            <a:pPr lvl="1">
              <a:lnSpc>
                <a:spcPct val="110000"/>
              </a:lnSpc>
            </a:pPr>
            <a:r>
              <a:rPr lang="ja-JP" altLang="en-US"/>
              <a:t>今日の</a:t>
            </a:r>
            <a:r>
              <a:rPr lang="en-US" altLang="ja-JP" dirty="0"/>
              <a:t>Java</a:t>
            </a:r>
            <a:r>
              <a:rPr lang="ja-JP" altLang="en-US"/>
              <a:t>だと</a:t>
            </a:r>
            <a:r>
              <a:rPr lang="en-US" altLang="ja-JP" dirty="0"/>
              <a:t>Gradle</a:t>
            </a:r>
            <a:r>
              <a:rPr lang="ja-JP" altLang="en-US"/>
              <a:t>一択．</a:t>
            </a:r>
            <a:endParaRPr lang="en-US" altLang="ja-JP" dirty="0"/>
          </a:p>
          <a:p>
            <a:pPr lvl="2">
              <a:lnSpc>
                <a:spcPct val="110000"/>
              </a:lnSpc>
            </a:pPr>
            <a:r>
              <a:rPr lang="en-US" altLang="ja-JP" dirty="0"/>
              <a:t>Maven</a:t>
            </a:r>
            <a:r>
              <a:rPr lang="ja-JP" altLang="en-US"/>
              <a:t>も若干古い．</a:t>
            </a:r>
            <a:r>
              <a:rPr lang="en-US" altLang="ja-JP" dirty="0"/>
              <a:t>XML</a:t>
            </a:r>
            <a:r>
              <a:rPr lang="ja-JP" altLang="en-US"/>
              <a:t>を書くのは結構しんどい．</a:t>
            </a:r>
            <a:endParaRPr lang="en-US" altLang="ja-JP" dirty="0"/>
          </a:p>
        </p:txBody>
      </p:sp>
      <p:sp>
        <p:nvSpPr>
          <p:cNvPr id="5" name="フッター プレースホルダー 4">
            <a:extLst>
              <a:ext uri="{FF2B5EF4-FFF2-40B4-BE49-F238E27FC236}">
                <a16:creationId xmlns:a16="http://schemas.microsoft.com/office/drawing/2014/main" id="{E8EFE49E-9203-F14E-9470-A81CD74DF93F}"/>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05785888-B3F7-054A-B0F8-FD4394D648BB}"/>
              </a:ext>
            </a:extLst>
          </p:cNvPr>
          <p:cNvSpPr>
            <a:spLocks noGrp="1"/>
          </p:cNvSpPr>
          <p:nvPr>
            <p:ph type="sldNum" sz="quarter" idx="12"/>
          </p:nvPr>
        </p:nvSpPr>
        <p:spPr/>
        <p:txBody>
          <a:bodyPr/>
          <a:lstStyle/>
          <a:p>
            <a:fld id="{24785B65-FD71-8B41-B484-67B8C90169D7}"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89AC6856-1442-3D4B-8BFA-5FCCE472C009}"/>
              </a:ext>
            </a:extLst>
          </p:cNvPr>
          <p:cNvPicPr>
            <a:picLocks noChangeAspect="1"/>
          </p:cNvPicPr>
          <p:nvPr/>
        </p:nvPicPr>
        <p:blipFill>
          <a:blip r:embed="rId2"/>
          <a:stretch>
            <a:fillRect/>
          </a:stretch>
        </p:blipFill>
        <p:spPr>
          <a:xfrm>
            <a:off x="8153400" y="365995"/>
            <a:ext cx="1669916" cy="1324800"/>
          </a:xfrm>
          <a:prstGeom prst="rect">
            <a:avLst/>
          </a:prstGeom>
        </p:spPr>
      </p:pic>
      <p:pic>
        <p:nvPicPr>
          <p:cNvPr id="11" name="図 10">
            <a:extLst>
              <a:ext uri="{FF2B5EF4-FFF2-40B4-BE49-F238E27FC236}">
                <a16:creationId xmlns:a16="http://schemas.microsoft.com/office/drawing/2014/main" id="{726DC499-CCD6-C24C-B4AE-1F12ED6DFD40}"/>
              </a:ext>
            </a:extLst>
          </p:cNvPr>
          <p:cNvPicPr>
            <a:picLocks noChangeAspect="1"/>
          </p:cNvPicPr>
          <p:nvPr/>
        </p:nvPicPr>
        <p:blipFill>
          <a:blip r:embed="rId3"/>
          <a:stretch>
            <a:fillRect/>
          </a:stretch>
        </p:blipFill>
        <p:spPr>
          <a:xfrm>
            <a:off x="10029000" y="365125"/>
            <a:ext cx="1324800" cy="1324800"/>
          </a:xfrm>
          <a:prstGeom prst="rect">
            <a:avLst/>
          </a:prstGeom>
        </p:spPr>
      </p:pic>
    </p:spTree>
    <p:extLst>
      <p:ext uri="{BB962C8B-B14F-4D97-AF65-F5344CB8AC3E}">
        <p14:creationId xmlns:p14="http://schemas.microsoft.com/office/powerpoint/2010/main" val="19881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3D6CBF-6754-3844-83CE-A5A81493F4E0}"/>
              </a:ext>
            </a:extLst>
          </p:cNvPr>
          <p:cNvSpPr>
            <a:spLocks noGrp="1"/>
          </p:cNvSpPr>
          <p:nvPr>
            <p:ph type="title"/>
          </p:nvPr>
        </p:nvSpPr>
        <p:spPr/>
        <p:txBody>
          <a:bodyPr/>
          <a:lstStyle/>
          <a:p>
            <a:r>
              <a:rPr kumimoji="1" lang="ja-JP" altLang="en-US"/>
              <a:t>実際にやってみよう．</a:t>
            </a:r>
          </a:p>
        </p:txBody>
      </p:sp>
      <p:sp>
        <p:nvSpPr>
          <p:cNvPr id="3" name="コンテンツ プレースホルダー 2">
            <a:extLst>
              <a:ext uri="{FF2B5EF4-FFF2-40B4-BE49-F238E27FC236}">
                <a16:creationId xmlns:a16="http://schemas.microsoft.com/office/drawing/2014/main" id="{10586354-B359-B940-B1CD-87E755F798CA}"/>
              </a:ext>
            </a:extLst>
          </p:cNvPr>
          <p:cNvSpPr>
            <a:spLocks noGrp="1"/>
          </p:cNvSpPr>
          <p:nvPr>
            <p:ph idx="1"/>
          </p:nvPr>
        </p:nvSpPr>
        <p:spPr/>
        <p:txBody>
          <a:bodyPr/>
          <a:lstStyle/>
          <a:p>
            <a:pPr>
              <a:lnSpc>
                <a:spcPct val="100000"/>
              </a:lnSpc>
            </a:pPr>
            <a:r>
              <a:rPr kumimoji="1" lang="ja-JP" altLang="en-US"/>
              <a:t>まずは，テストのしやすさ（テスタビリティ</a:t>
            </a:r>
            <a:r>
              <a:rPr kumimoji="1" lang="en-US" altLang="ja-JP" dirty="0"/>
              <a:t>; testability</a:t>
            </a:r>
            <a:r>
              <a:rPr kumimoji="1" lang="ja-JP" altLang="en-US"/>
              <a:t>）を意識しよう．</a:t>
            </a:r>
            <a:endParaRPr kumimoji="1" lang="en-US" altLang="ja-JP" dirty="0"/>
          </a:p>
          <a:p>
            <a:pPr lvl="1">
              <a:lnSpc>
                <a:spcPct val="100000"/>
              </a:lnSpc>
            </a:pPr>
            <a:r>
              <a:rPr kumimoji="1" lang="ja-JP" altLang="en-US"/>
              <a:t>何をテストしないといけないかを考えよう．</a:t>
            </a:r>
            <a:endParaRPr kumimoji="1" lang="en-US" altLang="ja-JP" dirty="0"/>
          </a:p>
        </p:txBody>
      </p:sp>
      <p:sp>
        <p:nvSpPr>
          <p:cNvPr id="5" name="フッター プレースホルダー 4">
            <a:extLst>
              <a:ext uri="{FF2B5EF4-FFF2-40B4-BE49-F238E27FC236}">
                <a16:creationId xmlns:a16="http://schemas.microsoft.com/office/drawing/2014/main" id="{E7A33726-FE45-BF48-80FB-01803992A68D}"/>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1228FE2F-C61D-F446-BB95-C9F383444864}"/>
              </a:ext>
            </a:extLst>
          </p:cNvPr>
          <p:cNvSpPr>
            <a:spLocks noGrp="1"/>
          </p:cNvSpPr>
          <p:nvPr>
            <p:ph type="sldNum" sz="quarter" idx="12"/>
          </p:nvPr>
        </p:nvSpPr>
        <p:spPr/>
        <p:txBody>
          <a:bodyPr/>
          <a:lstStyle/>
          <a:p>
            <a:fld id="{24785B65-FD71-8B41-B484-67B8C90169D7}" type="slidenum">
              <a:rPr kumimoji="1" lang="ja-JP" altLang="en-US" smtClean="0"/>
              <a:t>28</a:t>
            </a:fld>
            <a:endParaRPr kumimoji="1" lang="ja-JP" altLang="en-US"/>
          </a:p>
        </p:txBody>
      </p:sp>
    </p:spTree>
    <p:extLst>
      <p:ext uri="{BB962C8B-B14F-4D97-AF65-F5344CB8AC3E}">
        <p14:creationId xmlns:p14="http://schemas.microsoft.com/office/powerpoint/2010/main" val="12113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FizzBuzz</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20000"/>
              </a:lnSpc>
            </a:pPr>
            <a:r>
              <a:rPr kumimoji="1" lang="en-US" altLang="ja-JP" dirty="0" err="1"/>
              <a:t>FizzBuzz</a:t>
            </a:r>
            <a:r>
              <a:rPr kumimoji="1" lang="ja-JP" altLang="en-US" dirty="0"/>
              <a:t>を</a:t>
            </a:r>
            <a:r>
              <a:rPr kumimoji="1" lang="ja-JP" altLang="en-US"/>
              <a:t>書いてください．</a:t>
            </a:r>
            <a:endParaRPr kumimoji="1" lang="en-US" altLang="ja-JP" dirty="0"/>
          </a:p>
          <a:p>
            <a:pPr lvl="1">
              <a:lnSpc>
                <a:spcPct val="120000"/>
              </a:lnSpc>
            </a:pPr>
            <a:r>
              <a:rPr lang="en-US" altLang="ja-JP" dirty="0"/>
              <a:t>1</a:t>
            </a:r>
            <a:r>
              <a:rPr lang="ja-JP" altLang="en-US" dirty="0"/>
              <a:t>から</a:t>
            </a:r>
            <a:r>
              <a:rPr lang="en-US" altLang="ja-JP" dirty="0"/>
              <a:t>30</a:t>
            </a:r>
            <a:r>
              <a:rPr lang="ja-JP" altLang="en-US" dirty="0"/>
              <a:t>までの数値を出力してください．</a:t>
            </a:r>
            <a:endParaRPr lang="en-US" altLang="ja-JP" dirty="0"/>
          </a:p>
          <a:p>
            <a:pPr lvl="1">
              <a:lnSpc>
                <a:spcPct val="120000"/>
              </a:lnSpc>
            </a:pPr>
            <a:r>
              <a:rPr kumimoji="1" lang="ja-JP" altLang="en-US" dirty="0"/>
              <a:t>ただし，</a:t>
            </a:r>
            <a:r>
              <a:rPr kumimoji="1" lang="en-US" altLang="ja-JP" dirty="0"/>
              <a:t>3</a:t>
            </a:r>
            <a:r>
              <a:rPr kumimoji="1" lang="ja-JP" altLang="en-US" dirty="0"/>
              <a:t>で割り切れる場合は数値の代わりに</a:t>
            </a:r>
            <a:r>
              <a:rPr kumimoji="1" lang="en-US" altLang="ja-JP" dirty="0"/>
              <a:t>Fizz</a:t>
            </a:r>
            <a:r>
              <a:rPr kumimoji="1" lang="ja-JP" altLang="en-US" dirty="0"/>
              <a:t>を，</a:t>
            </a:r>
            <a:endParaRPr kumimoji="1" lang="en-US" altLang="ja-JP" dirty="0"/>
          </a:p>
          <a:p>
            <a:pPr lvl="1">
              <a:lnSpc>
                <a:spcPct val="120000"/>
              </a:lnSpc>
            </a:pPr>
            <a:r>
              <a:rPr lang="en-US" altLang="ja-JP" dirty="0"/>
              <a:t>5</a:t>
            </a:r>
            <a:r>
              <a:rPr lang="ja-JP" altLang="en-US" dirty="0"/>
              <a:t>で割り切れる場合は，数値の代わりに</a:t>
            </a:r>
            <a:r>
              <a:rPr lang="en-US" altLang="ja-JP" dirty="0"/>
              <a:t>Buzz</a:t>
            </a:r>
            <a:r>
              <a:rPr lang="ja-JP" altLang="en-US" dirty="0"/>
              <a:t>を，</a:t>
            </a:r>
            <a:endParaRPr lang="en-US" altLang="ja-JP" dirty="0"/>
          </a:p>
          <a:p>
            <a:pPr lvl="1">
              <a:lnSpc>
                <a:spcPct val="120000"/>
              </a:lnSpc>
            </a:pPr>
            <a:r>
              <a:rPr kumimoji="1" lang="en-US" altLang="ja-JP" dirty="0"/>
              <a:t>3</a:t>
            </a:r>
            <a:r>
              <a:rPr kumimoji="1" lang="ja-JP" altLang="en-US" dirty="0"/>
              <a:t>でも</a:t>
            </a:r>
            <a:r>
              <a:rPr kumimoji="1" lang="en-US" altLang="ja-JP" dirty="0"/>
              <a:t>5</a:t>
            </a:r>
            <a:r>
              <a:rPr kumimoji="1" lang="ja-JP" altLang="en-US" dirty="0"/>
              <a:t>でも割り切れる場合は，数値の代わりに</a:t>
            </a:r>
            <a:r>
              <a:rPr kumimoji="1" lang="en-US" altLang="ja-JP" dirty="0" err="1"/>
              <a:t>FizzBuzz</a:t>
            </a:r>
            <a:r>
              <a:rPr kumimoji="1" lang="ja-JP" altLang="en-US" dirty="0"/>
              <a:t>を出力して</a:t>
            </a:r>
            <a:r>
              <a:rPr kumimoji="1" lang="ja-JP" altLang="en-US"/>
              <a:t>ください．</a:t>
            </a:r>
            <a:endParaRPr kumimoji="1" lang="en-US" altLang="ja-JP" dirty="0"/>
          </a:p>
          <a:p>
            <a:pPr>
              <a:lnSpc>
                <a:spcPct val="120000"/>
              </a:lnSpc>
            </a:pPr>
            <a:r>
              <a:rPr lang="ja-JP" altLang="en-US"/>
              <a:t>テストコードはまだ書かなくても構いません．</a:t>
            </a:r>
            <a:endParaRPr lang="en-US" altLang="ja-JP" dirty="0"/>
          </a:p>
          <a:p>
            <a:pPr lvl="1">
              <a:lnSpc>
                <a:spcPct val="120000"/>
              </a:lnSpc>
            </a:pPr>
            <a:r>
              <a:rPr kumimoji="1" lang="ja-JP" altLang="en-US"/>
              <a:t>書き方がわかる人は書いてください．</a:t>
            </a:r>
            <a:endParaRPr kumimoji="1" lang="en-US" altLang="ja-JP" dirty="0"/>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29</a:t>
            </a:fld>
            <a:endParaRPr lang="en-GB" altLang="en-US"/>
          </a:p>
        </p:txBody>
      </p:sp>
      <p:pic>
        <p:nvPicPr>
          <p:cNvPr id="7" name="図 6">
            <a:extLst>
              <a:ext uri="{FF2B5EF4-FFF2-40B4-BE49-F238E27FC236}">
                <a16:creationId xmlns:a16="http://schemas.microsoft.com/office/drawing/2014/main" id="{8C248951-4A7B-BB4B-B17C-BC006219BF8A}"/>
              </a:ext>
            </a:extLst>
          </p:cNvPr>
          <p:cNvPicPr>
            <a:picLocks noChangeAspect="1"/>
          </p:cNvPicPr>
          <p:nvPr/>
        </p:nvPicPr>
        <p:blipFill>
          <a:blip r:embed="rId2"/>
          <a:stretch>
            <a:fillRect/>
          </a:stretch>
        </p:blipFill>
        <p:spPr>
          <a:xfrm>
            <a:off x="9876800" y="365125"/>
            <a:ext cx="1477000" cy="2520000"/>
          </a:xfrm>
          <a:prstGeom prst="rect">
            <a:avLst/>
          </a:prstGeom>
        </p:spPr>
      </p:pic>
    </p:spTree>
    <p:extLst>
      <p:ext uri="{BB962C8B-B14F-4D97-AF65-F5344CB8AC3E}">
        <p14:creationId xmlns:p14="http://schemas.microsoft.com/office/powerpoint/2010/main" val="3602544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965B4-5CB6-6559-491C-0479E01BBCAA}"/>
              </a:ext>
            </a:extLst>
          </p:cNvPr>
          <p:cNvSpPr>
            <a:spLocks noGrp="1"/>
          </p:cNvSpPr>
          <p:nvPr>
            <p:ph type="title"/>
          </p:nvPr>
        </p:nvSpPr>
        <p:spPr/>
        <p:txBody>
          <a:bodyPr/>
          <a:lstStyle/>
          <a:p>
            <a:r>
              <a:rPr lang="en-US" altLang="ja-JP" dirty="0"/>
              <a:t>Google Trends</a:t>
            </a:r>
            <a:endParaRPr kumimoji="1" lang="ja-JP" altLang="en-US"/>
          </a:p>
        </p:txBody>
      </p:sp>
      <p:sp>
        <p:nvSpPr>
          <p:cNvPr id="10" name="コンテンツ プレースホルダー 9">
            <a:extLst>
              <a:ext uri="{FF2B5EF4-FFF2-40B4-BE49-F238E27FC236}">
                <a16:creationId xmlns:a16="http://schemas.microsoft.com/office/drawing/2014/main" id="{41596ED7-01E7-FD45-7BC2-BD3F97F320CC}"/>
              </a:ext>
            </a:extLst>
          </p:cNvPr>
          <p:cNvSpPr>
            <a:spLocks noGrp="1"/>
          </p:cNvSpPr>
          <p:nvPr>
            <p:ph idx="1"/>
          </p:nvPr>
        </p:nvSpPr>
        <p:spPr>
          <a:xfrm>
            <a:off x="8610600" y="1825625"/>
            <a:ext cx="3581400" cy="4351338"/>
          </a:xfrm>
        </p:spPr>
        <p:txBody>
          <a:bodyPr>
            <a:normAutofit fontScale="55000" lnSpcReduction="20000"/>
          </a:bodyPr>
          <a:lstStyle/>
          <a:p>
            <a:pPr>
              <a:lnSpc>
                <a:spcPct val="120000"/>
              </a:lnSpc>
            </a:pPr>
            <a:r>
              <a:rPr kumimoji="1" lang="en-US" altLang="ja-JP" dirty="0"/>
              <a:t>2008</a:t>
            </a:r>
            <a:r>
              <a:rPr kumimoji="1" lang="ja-JP" altLang="en-US"/>
              <a:t>から</a:t>
            </a:r>
            <a:r>
              <a:rPr kumimoji="1" lang="en-US" altLang="ja-JP" dirty="0"/>
              <a:t>GitHub</a:t>
            </a:r>
            <a:r>
              <a:rPr kumimoji="1" lang="ja-JP" altLang="en-US"/>
              <a:t>がうなぎのぼり．</a:t>
            </a:r>
            <a:endParaRPr kumimoji="1" lang="en-US" altLang="ja-JP" dirty="0"/>
          </a:p>
          <a:p>
            <a:pPr>
              <a:lnSpc>
                <a:spcPct val="120000"/>
              </a:lnSpc>
            </a:pPr>
            <a:r>
              <a:rPr lang="en-US" altLang="ja-JP" dirty="0" err="1"/>
              <a:t>Sourceforge</a:t>
            </a:r>
            <a:r>
              <a:rPr lang="ja-JP" altLang="en-US"/>
              <a:t>は</a:t>
            </a:r>
            <a:r>
              <a:rPr lang="en-US" altLang="ja-JP" dirty="0"/>
              <a:t>2005</a:t>
            </a:r>
            <a:r>
              <a:rPr lang="ja-JP" altLang="en-US"/>
              <a:t>から単調減少．</a:t>
            </a:r>
            <a:endParaRPr lang="en-US" altLang="ja-JP" dirty="0"/>
          </a:p>
          <a:p>
            <a:pPr>
              <a:lnSpc>
                <a:spcPct val="120000"/>
              </a:lnSpc>
            </a:pPr>
            <a:r>
              <a:rPr kumimoji="1" lang="en-US" altLang="ja-JP" dirty="0"/>
              <a:t>2018</a:t>
            </a:r>
            <a:r>
              <a:rPr kumimoji="1" lang="ja-JP" altLang="en-US"/>
              <a:t>年に</a:t>
            </a:r>
            <a:r>
              <a:rPr kumimoji="1" lang="en-US" altLang="ja-JP" dirty="0"/>
              <a:t>GitLab</a:t>
            </a:r>
            <a:r>
              <a:rPr kumimoji="1" lang="ja-JP" altLang="en-US"/>
              <a:t>と</a:t>
            </a:r>
            <a:r>
              <a:rPr kumimoji="1" lang="en-US" altLang="ja-JP" dirty="0"/>
              <a:t>GitHub</a:t>
            </a:r>
            <a:r>
              <a:rPr kumimoji="1" lang="ja-JP" altLang="en-US"/>
              <a:t>が一瞬増加している．</a:t>
            </a:r>
            <a:endParaRPr kumimoji="1" lang="en-US" altLang="ja-JP" dirty="0"/>
          </a:p>
          <a:p>
            <a:pPr lvl="1">
              <a:lnSpc>
                <a:spcPct val="120000"/>
              </a:lnSpc>
            </a:pPr>
            <a:r>
              <a:rPr lang="en-US" altLang="ja-JP" dirty="0"/>
              <a:t>GitHub</a:t>
            </a:r>
            <a:r>
              <a:rPr lang="ja-JP" altLang="en-US"/>
              <a:t>が</a:t>
            </a:r>
            <a:r>
              <a:rPr lang="en-US" altLang="ja-JP" dirty="0"/>
              <a:t>Microsoft</a:t>
            </a:r>
            <a:r>
              <a:rPr lang="ja-JP" altLang="en-US"/>
              <a:t>に買収された．</a:t>
            </a:r>
            <a:endParaRPr kumimoji="1" lang="ja-JP" altLang="en-US"/>
          </a:p>
          <a:p>
            <a:endParaRPr lang="ja-JP" altLang="en-US"/>
          </a:p>
        </p:txBody>
      </p:sp>
      <p:sp>
        <p:nvSpPr>
          <p:cNvPr id="4" name="フッター プレースホルダー 3">
            <a:extLst>
              <a:ext uri="{FF2B5EF4-FFF2-40B4-BE49-F238E27FC236}">
                <a16:creationId xmlns:a16="http://schemas.microsoft.com/office/drawing/2014/main" id="{72C9028B-4E4D-3255-9300-9554AF558057}"/>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BEA4967D-69BF-D5C9-4E37-72CF5F9F9F87}"/>
              </a:ext>
            </a:extLst>
          </p:cNvPr>
          <p:cNvSpPr>
            <a:spLocks noGrp="1"/>
          </p:cNvSpPr>
          <p:nvPr>
            <p:ph type="sldNum" sz="quarter" idx="12"/>
          </p:nvPr>
        </p:nvSpPr>
        <p:spPr/>
        <p:txBody>
          <a:bodyPr/>
          <a:lstStyle/>
          <a:p>
            <a:fld id="{74E5C2EA-A201-0F41-BE6C-96A0CC88D6B3}" type="slidenum">
              <a:rPr kumimoji="1" lang="ja-JP" altLang="en-US" smtClean="0"/>
              <a:t>3</a:t>
            </a:fld>
            <a:endParaRPr kumimoji="1" lang="ja-JP" altLang="en-US"/>
          </a:p>
        </p:txBody>
      </p:sp>
      <p:pic>
        <p:nvPicPr>
          <p:cNvPr id="9" name="図 8">
            <a:extLst>
              <a:ext uri="{FF2B5EF4-FFF2-40B4-BE49-F238E27FC236}">
                <a16:creationId xmlns:a16="http://schemas.microsoft.com/office/drawing/2014/main" id="{7AD23516-0BE4-2B1B-6CAB-AEB9F2081B90}"/>
              </a:ext>
            </a:extLst>
          </p:cNvPr>
          <p:cNvPicPr>
            <a:picLocks noChangeAspect="1"/>
          </p:cNvPicPr>
          <p:nvPr/>
        </p:nvPicPr>
        <p:blipFill>
          <a:blip r:embed="rId2"/>
          <a:stretch>
            <a:fillRect/>
          </a:stretch>
        </p:blipFill>
        <p:spPr>
          <a:xfrm>
            <a:off x="352664" y="1668463"/>
            <a:ext cx="8257936" cy="4665662"/>
          </a:xfrm>
          <a:prstGeom prst="rect">
            <a:avLst/>
          </a:prstGeom>
        </p:spPr>
      </p:pic>
    </p:spTree>
    <p:extLst>
      <p:ext uri="{BB962C8B-B14F-4D97-AF65-F5344CB8AC3E}">
        <p14:creationId xmlns:p14="http://schemas.microsoft.com/office/powerpoint/2010/main" val="68111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A00C7-AB45-A247-B289-8424DC4F0FF4}"/>
              </a:ext>
            </a:extLst>
          </p:cNvPr>
          <p:cNvSpPr>
            <a:spLocks noGrp="1"/>
          </p:cNvSpPr>
          <p:nvPr>
            <p:ph type="title"/>
          </p:nvPr>
        </p:nvSpPr>
        <p:spPr/>
        <p:txBody>
          <a:bodyPr/>
          <a:lstStyle/>
          <a:p>
            <a:r>
              <a:rPr kumimoji="1" lang="ja-JP" altLang="en-US"/>
              <a:t>何をテストすべきか．</a:t>
            </a:r>
          </a:p>
        </p:txBody>
      </p:sp>
      <p:sp>
        <p:nvSpPr>
          <p:cNvPr id="5" name="フッター プレースホルダー 4">
            <a:extLst>
              <a:ext uri="{FF2B5EF4-FFF2-40B4-BE49-F238E27FC236}">
                <a16:creationId xmlns:a16="http://schemas.microsoft.com/office/drawing/2014/main" id="{03CC014E-BC39-894D-A629-9D1352AF753F}"/>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82573D6C-9B7D-5D48-8E9B-14AF5DCC0B02}"/>
              </a:ext>
            </a:extLst>
          </p:cNvPr>
          <p:cNvSpPr>
            <a:spLocks noGrp="1"/>
          </p:cNvSpPr>
          <p:nvPr>
            <p:ph type="sldNum" sz="quarter" idx="12"/>
          </p:nvPr>
        </p:nvSpPr>
        <p:spPr/>
        <p:txBody>
          <a:bodyPr/>
          <a:lstStyle/>
          <a:p>
            <a:fld id="{24785B65-FD71-8B41-B484-67B8C90169D7}" type="slidenum">
              <a:rPr kumimoji="1" lang="ja-JP" altLang="en-US" smtClean="0"/>
              <a:t>30</a:t>
            </a:fld>
            <a:endParaRPr kumimoji="1" lang="ja-JP" altLang="en-US"/>
          </a:p>
        </p:txBody>
      </p:sp>
      <p:pic>
        <p:nvPicPr>
          <p:cNvPr id="9" name="図 8">
            <a:extLst>
              <a:ext uri="{FF2B5EF4-FFF2-40B4-BE49-F238E27FC236}">
                <a16:creationId xmlns:a16="http://schemas.microsoft.com/office/drawing/2014/main" id="{9694BD26-3B1B-B9DA-2C14-7D91EF8D3F1A}"/>
              </a:ext>
            </a:extLst>
          </p:cNvPr>
          <p:cNvPicPr>
            <a:picLocks noChangeAspect="1"/>
          </p:cNvPicPr>
          <p:nvPr/>
        </p:nvPicPr>
        <p:blipFill>
          <a:blip r:embed="rId2"/>
          <a:stretch>
            <a:fillRect/>
          </a:stretch>
        </p:blipFill>
        <p:spPr>
          <a:xfrm>
            <a:off x="0" y="3429000"/>
            <a:ext cx="6096000" cy="3429000"/>
          </a:xfrm>
          <a:prstGeom prst="rect">
            <a:avLst/>
          </a:prstGeom>
        </p:spPr>
      </p:pic>
      <p:sp>
        <p:nvSpPr>
          <p:cNvPr id="10" name="正方形/長方形 9">
            <a:extLst>
              <a:ext uri="{FF2B5EF4-FFF2-40B4-BE49-F238E27FC236}">
                <a16:creationId xmlns:a16="http://schemas.microsoft.com/office/drawing/2014/main" id="{E59871F1-7F73-1C4C-9AAF-C174EA518C64}"/>
              </a:ext>
            </a:extLst>
          </p:cNvPr>
          <p:cNvSpPr/>
          <p:nvPr/>
        </p:nvSpPr>
        <p:spPr>
          <a:xfrm>
            <a:off x="678551" y="4869455"/>
            <a:ext cx="4907001" cy="9376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B7878EA-3444-2346-A762-5156F1ACABC8}"/>
              </a:ext>
            </a:extLst>
          </p:cNvPr>
          <p:cNvSpPr/>
          <p:nvPr/>
        </p:nvSpPr>
        <p:spPr>
          <a:xfrm>
            <a:off x="678551" y="4586810"/>
            <a:ext cx="4907001" cy="2826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D6F9D7FF-DFEF-7748-A938-4049338C8EA8}"/>
              </a:ext>
            </a:extLst>
          </p:cNvPr>
          <p:cNvSpPr>
            <a:spLocks noGrp="1"/>
          </p:cNvSpPr>
          <p:nvPr>
            <p:ph idx="1"/>
          </p:nvPr>
        </p:nvSpPr>
        <p:spPr>
          <a:xfrm>
            <a:off x="5838939" y="1825625"/>
            <a:ext cx="6095999" cy="4351338"/>
          </a:xfrm>
          <a:noFill/>
        </p:spPr>
        <p:txBody>
          <a:bodyPr>
            <a:normAutofit fontScale="77500" lnSpcReduction="20000"/>
          </a:bodyPr>
          <a:lstStyle/>
          <a:p>
            <a:pPr>
              <a:lnSpc>
                <a:spcPct val="120000"/>
              </a:lnSpc>
            </a:pPr>
            <a:r>
              <a:rPr lang="ja-JP" altLang="en-US"/>
              <a:t>出力結果が</a:t>
            </a:r>
            <a:r>
              <a:rPr lang="en-US" altLang="ja-JP" dirty="0"/>
              <a:t>30</a:t>
            </a:r>
            <a:r>
              <a:rPr lang="ja-JP" altLang="en-US"/>
              <a:t>個あるか．</a:t>
            </a:r>
            <a:endParaRPr lang="en-US" altLang="ja-JP" dirty="0"/>
          </a:p>
          <a:p>
            <a:pPr>
              <a:lnSpc>
                <a:spcPct val="120000"/>
              </a:lnSpc>
            </a:pPr>
            <a:r>
              <a:rPr lang="en-US" altLang="ja-JP" dirty="0"/>
              <a:t>6</a:t>
            </a:r>
            <a:r>
              <a:rPr lang="ja-JP" altLang="en-US"/>
              <a:t>を与えた時，</a:t>
            </a:r>
            <a:r>
              <a:rPr lang="en-US" altLang="ja-JP" dirty="0"/>
              <a:t>Buzz</a:t>
            </a:r>
            <a:r>
              <a:rPr lang="ja-JP" altLang="en-US"/>
              <a:t>が返るか．</a:t>
            </a:r>
            <a:endParaRPr lang="en-US" altLang="ja-JP" dirty="0"/>
          </a:p>
          <a:p>
            <a:pPr>
              <a:lnSpc>
                <a:spcPct val="120000"/>
              </a:lnSpc>
            </a:pPr>
            <a:r>
              <a:rPr lang="en-US" altLang="ja-JP" dirty="0"/>
              <a:t>10</a:t>
            </a:r>
            <a:r>
              <a:rPr lang="ja-JP" altLang="en-US"/>
              <a:t>を与えた時，</a:t>
            </a:r>
            <a:r>
              <a:rPr lang="en-US" altLang="ja-JP" dirty="0"/>
              <a:t>Fizz</a:t>
            </a:r>
            <a:r>
              <a:rPr lang="ja-JP" altLang="en-US"/>
              <a:t>が返るか．</a:t>
            </a:r>
            <a:endParaRPr lang="en-US" altLang="ja-JP" dirty="0"/>
          </a:p>
          <a:p>
            <a:pPr>
              <a:lnSpc>
                <a:spcPct val="120000"/>
              </a:lnSpc>
            </a:pPr>
            <a:r>
              <a:rPr lang="en-US" altLang="ja-JP" dirty="0"/>
              <a:t>8</a:t>
            </a:r>
            <a:r>
              <a:rPr lang="ja-JP" altLang="en-US"/>
              <a:t>を与えた時，</a:t>
            </a:r>
            <a:r>
              <a:rPr lang="en-US" altLang="ja-JP" dirty="0"/>
              <a:t>8</a:t>
            </a:r>
            <a:r>
              <a:rPr lang="ja-JP" altLang="en-US"/>
              <a:t>が返るか．</a:t>
            </a:r>
            <a:endParaRPr lang="en-US" altLang="ja-JP" dirty="0"/>
          </a:p>
          <a:p>
            <a:pPr>
              <a:lnSpc>
                <a:spcPct val="120000"/>
              </a:lnSpc>
            </a:pPr>
            <a:r>
              <a:rPr lang="en-US" altLang="ja-JP" dirty="0"/>
              <a:t>30</a:t>
            </a:r>
            <a:r>
              <a:rPr lang="ja-JP" altLang="en-US"/>
              <a:t>を与えた時，</a:t>
            </a:r>
            <a:r>
              <a:rPr lang="en-US" altLang="ja-JP" dirty="0" err="1"/>
              <a:t>FizzBuzz</a:t>
            </a:r>
            <a:r>
              <a:rPr lang="ja-JP" altLang="en-US"/>
              <a:t>が返るか．</a:t>
            </a:r>
            <a:endParaRPr kumimoji="1" lang="ja-JP" altLang="en-US"/>
          </a:p>
        </p:txBody>
      </p:sp>
    </p:spTree>
    <p:extLst>
      <p:ext uri="{BB962C8B-B14F-4D97-AF65-F5344CB8AC3E}">
        <p14:creationId xmlns:p14="http://schemas.microsoft.com/office/powerpoint/2010/main" val="21731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FF561-DB50-CD4D-503F-5666A67EC78F}"/>
            </a:ext>
          </a:extLst>
        </p:cNvPr>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D074989D-6AE6-23F9-C0DC-6AC09B25E8B7}"/>
              </a:ext>
            </a:extLst>
          </p:cNvPr>
          <p:cNvSpPr txBox="1">
            <a:spLocks/>
          </p:cNvSpPr>
          <p:nvPr/>
        </p:nvSpPr>
        <p:spPr>
          <a:xfrm>
            <a:off x="5838939" y="1825625"/>
            <a:ext cx="6095999" cy="4351338"/>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44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40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3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a:t>出力結果が</a:t>
            </a:r>
            <a:r>
              <a:rPr lang="en-US" altLang="ja-JP" dirty="0"/>
              <a:t>30</a:t>
            </a:r>
            <a:r>
              <a:rPr lang="ja-JP" altLang="en-US"/>
              <a:t>個あるか．</a:t>
            </a:r>
            <a:endParaRPr lang="en-US" altLang="ja-JP" dirty="0"/>
          </a:p>
          <a:p>
            <a:pPr>
              <a:lnSpc>
                <a:spcPct val="120000"/>
              </a:lnSpc>
            </a:pPr>
            <a:r>
              <a:rPr lang="en-US" altLang="ja-JP" dirty="0"/>
              <a:t>6</a:t>
            </a:r>
            <a:r>
              <a:rPr lang="ja-JP" altLang="en-US"/>
              <a:t>を与えた時，</a:t>
            </a:r>
            <a:r>
              <a:rPr lang="en-US" altLang="ja-JP" dirty="0"/>
              <a:t>Buzz</a:t>
            </a:r>
            <a:r>
              <a:rPr lang="ja-JP" altLang="en-US"/>
              <a:t>が返るか．</a:t>
            </a:r>
            <a:endParaRPr lang="en-US" altLang="ja-JP" dirty="0"/>
          </a:p>
          <a:p>
            <a:pPr>
              <a:lnSpc>
                <a:spcPct val="120000"/>
              </a:lnSpc>
            </a:pPr>
            <a:r>
              <a:rPr lang="en-US" altLang="ja-JP" dirty="0"/>
              <a:t>10</a:t>
            </a:r>
            <a:r>
              <a:rPr lang="ja-JP" altLang="en-US"/>
              <a:t>を与えた時，</a:t>
            </a:r>
            <a:r>
              <a:rPr lang="en-US" altLang="ja-JP" dirty="0"/>
              <a:t>Fizz</a:t>
            </a:r>
            <a:r>
              <a:rPr lang="ja-JP" altLang="en-US"/>
              <a:t>が返るか．</a:t>
            </a:r>
            <a:endParaRPr lang="en-US" altLang="ja-JP" dirty="0"/>
          </a:p>
          <a:p>
            <a:pPr>
              <a:lnSpc>
                <a:spcPct val="120000"/>
              </a:lnSpc>
            </a:pPr>
            <a:r>
              <a:rPr lang="en-US" altLang="ja-JP" dirty="0"/>
              <a:t>8</a:t>
            </a:r>
            <a:r>
              <a:rPr lang="ja-JP" altLang="en-US"/>
              <a:t>を与えた時，</a:t>
            </a:r>
            <a:r>
              <a:rPr lang="en-US" altLang="ja-JP" dirty="0"/>
              <a:t>8</a:t>
            </a:r>
            <a:r>
              <a:rPr lang="ja-JP" altLang="en-US"/>
              <a:t>が返るか．</a:t>
            </a:r>
            <a:endParaRPr lang="en-US" altLang="ja-JP" dirty="0"/>
          </a:p>
          <a:p>
            <a:pPr>
              <a:lnSpc>
                <a:spcPct val="120000"/>
              </a:lnSpc>
            </a:pPr>
            <a:r>
              <a:rPr lang="en-US" altLang="ja-JP" dirty="0"/>
              <a:t>30</a:t>
            </a:r>
            <a:r>
              <a:rPr lang="ja-JP" altLang="en-US"/>
              <a:t>を与えた時，</a:t>
            </a:r>
            <a:r>
              <a:rPr lang="en-US" altLang="ja-JP" dirty="0" err="1"/>
              <a:t>FizzBuzz</a:t>
            </a:r>
            <a:r>
              <a:rPr lang="ja-JP" altLang="en-US"/>
              <a:t>が返るか．</a:t>
            </a:r>
          </a:p>
        </p:txBody>
      </p:sp>
      <p:sp>
        <p:nvSpPr>
          <p:cNvPr id="2" name="タイトル 1">
            <a:extLst>
              <a:ext uri="{FF2B5EF4-FFF2-40B4-BE49-F238E27FC236}">
                <a16:creationId xmlns:a16="http://schemas.microsoft.com/office/drawing/2014/main" id="{FE52AC37-497C-A664-15C7-6E16CF7D2745}"/>
              </a:ext>
            </a:extLst>
          </p:cNvPr>
          <p:cNvSpPr>
            <a:spLocks noGrp="1"/>
          </p:cNvSpPr>
          <p:nvPr>
            <p:ph type="title"/>
          </p:nvPr>
        </p:nvSpPr>
        <p:spPr/>
        <p:txBody>
          <a:bodyPr/>
          <a:lstStyle/>
          <a:p>
            <a:r>
              <a:rPr kumimoji="1" lang="ja-JP" altLang="en-US"/>
              <a:t>テスト項目</a:t>
            </a:r>
          </a:p>
        </p:txBody>
      </p:sp>
      <p:sp>
        <p:nvSpPr>
          <p:cNvPr id="3" name="コンテンツ プレースホルダー 2">
            <a:extLst>
              <a:ext uri="{FF2B5EF4-FFF2-40B4-BE49-F238E27FC236}">
                <a16:creationId xmlns:a16="http://schemas.microsoft.com/office/drawing/2014/main" id="{3D983853-9C5D-35A0-FB9C-A7C5B94CC4A0}"/>
              </a:ext>
            </a:extLst>
          </p:cNvPr>
          <p:cNvSpPr>
            <a:spLocks noGrp="1"/>
          </p:cNvSpPr>
          <p:nvPr>
            <p:ph idx="1"/>
          </p:nvPr>
        </p:nvSpPr>
        <p:spPr>
          <a:xfrm>
            <a:off x="838200" y="1825625"/>
            <a:ext cx="4743678" cy="4351338"/>
          </a:xfrm>
        </p:spPr>
        <p:txBody>
          <a:bodyPr>
            <a:normAutofit fontScale="85000" lnSpcReduction="10000"/>
          </a:bodyPr>
          <a:lstStyle/>
          <a:p>
            <a:pPr>
              <a:lnSpc>
                <a:spcPct val="120000"/>
              </a:lnSpc>
            </a:pPr>
            <a:r>
              <a:rPr kumimoji="1" lang="en-US" altLang="ja-JP" dirty="0" err="1"/>
              <a:t>FizzBuzz</a:t>
            </a:r>
            <a:r>
              <a:rPr kumimoji="1" lang="ja-JP" altLang="en-US"/>
              <a:t>の結果となるリストが返るメソッドが必要である．</a:t>
            </a:r>
            <a:endParaRPr kumimoji="1" lang="en-US" altLang="ja-JP" dirty="0"/>
          </a:p>
          <a:p>
            <a:pPr>
              <a:lnSpc>
                <a:spcPct val="120000"/>
              </a:lnSpc>
            </a:pPr>
            <a:r>
              <a:rPr lang="ja-JP" altLang="en-US"/>
              <a:t>数値を与えて，対応する結果を返すメソッドが必要である．</a:t>
            </a:r>
            <a:endParaRPr kumimoji="1" lang="ja-JP" altLang="en-US"/>
          </a:p>
        </p:txBody>
      </p:sp>
      <p:sp>
        <p:nvSpPr>
          <p:cNvPr id="5" name="フッター プレースホルダー 4">
            <a:extLst>
              <a:ext uri="{FF2B5EF4-FFF2-40B4-BE49-F238E27FC236}">
                <a16:creationId xmlns:a16="http://schemas.microsoft.com/office/drawing/2014/main" id="{F9040AC3-335B-52C5-A01C-1B2F1C3BE405}"/>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06C198B3-3E52-C33C-7468-8741B5F3B1C8}"/>
              </a:ext>
            </a:extLst>
          </p:cNvPr>
          <p:cNvSpPr>
            <a:spLocks noGrp="1"/>
          </p:cNvSpPr>
          <p:nvPr>
            <p:ph type="sldNum" sz="quarter" idx="12"/>
          </p:nvPr>
        </p:nvSpPr>
        <p:spPr/>
        <p:txBody>
          <a:bodyPr/>
          <a:lstStyle/>
          <a:p>
            <a:fld id="{24785B65-FD71-8B41-B484-67B8C90169D7}" type="slidenum">
              <a:rPr kumimoji="1" lang="ja-JP" altLang="en-US" smtClean="0"/>
              <a:t>31</a:t>
            </a:fld>
            <a:endParaRPr kumimoji="1" lang="ja-JP" altLang="en-US"/>
          </a:p>
        </p:txBody>
      </p:sp>
      <p:sp>
        <p:nvSpPr>
          <p:cNvPr id="8" name="正方形/長方形 7">
            <a:extLst>
              <a:ext uri="{FF2B5EF4-FFF2-40B4-BE49-F238E27FC236}">
                <a16:creationId xmlns:a16="http://schemas.microsoft.com/office/drawing/2014/main" id="{F88E6514-D1AA-4055-E34D-3FFECF3982BF}"/>
              </a:ext>
            </a:extLst>
          </p:cNvPr>
          <p:cNvSpPr/>
          <p:nvPr/>
        </p:nvSpPr>
        <p:spPr>
          <a:xfrm>
            <a:off x="5838939" y="2504064"/>
            <a:ext cx="6187961" cy="3807836"/>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10E91E7-2662-2CFE-1766-ED8005CC7A0C}"/>
              </a:ext>
            </a:extLst>
          </p:cNvPr>
          <p:cNvSpPr/>
          <p:nvPr/>
        </p:nvSpPr>
        <p:spPr>
          <a:xfrm>
            <a:off x="746237" y="3810000"/>
            <a:ext cx="5000739" cy="2019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8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E327C-EC32-D548-013B-2481B9181715}"/>
            </a:ext>
          </a:extLst>
        </p:cNvPr>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672A081A-A822-0790-5C3B-A5D9AA4BA77F}"/>
              </a:ext>
            </a:extLst>
          </p:cNvPr>
          <p:cNvSpPr txBox="1">
            <a:spLocks/>
          </p:cNvSpPr>
          <p:nvPr/>
        </p:nvSpPr>
        <p:spPr>
          <a:xfrm>
            <a:off x="5838939" y="1825625"/>
            <a:ext cx="6095999" cy="4351338"/>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44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40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3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a:t>出力結果が</a:t>
            </a:r>
            <a:r>
              <a:rPr lang="en-US" altLang="ja-JP" dirty="0"/>
              <a:t>30</a:t>
            </a:r>
            <a:r>
              <a:rPr lang="ja-JP" altLang="en-US"/>
              <a:t>個あるか．</a:t>
            </a:r>
            <a:endParaRPr lang="en-US" altLang="ja-JP" dirty="0"/>
          </a:p>
          <a:p>
            <a:pPr>
              <a:lnSpc>
                <a:spcPct val="120000"/>
              </a:lnSpc>
            </a:pPr>
            <a:r>
              <a:rPr lang="en-US" altLang="ja-JP" dirty="0"/>
              <a:t>6</a:t>
            </a:r>
            <a:r>
              <a:rPr lang="ja-JP" altLang="en-US"/>
              <a:t>を与えた時，</a:t>
            </a:r>
            <a:r>
              <a:rPr lang="en-US" altLang="ja-JP" dirty="0"/>
              <a:t>Buzz</a:t>
            </a:r>
            <a:r>
              <a:rPr lang="ja-JP" altLang="en-US"/>
              <a:t>が返るか．</a:t>
            </a:r>
            <a:endParaRPr lang="en-US" altLang="ja-JP" dirty="0"/>
          </a:p>
          <a:p>
            <a:pPr>
              <a:lnSpc>
                <a:spcPct val="120000"/>
              </a:lnSpc>
            </a:pPr>
            <a:r>
              <a:rPr lang="en-US" altLang="ja-JP" dirty="0"/>
              <a:t>10</a:t>
            </a:r>
            <a:r>
              <a:rPr lang="ja-JP" altLang="en-US"/>
              <a:t>を与えた時，</a:t>
            </a:r>
            <a:r>
              <a:rPr lang="en-US" altLang="ja-JP" dirty="0"/>
              <a:t>Fizz</a:t>
            </a:r>
            <a:r>
              <a:rPr lang="ja-JP" altLang="en-US"/>
              <a:t>が返るか．</a:t>
            </a:r>
            <a:endParaRPr lang="en-US" altLang="ja-JP" dirty="0"/>
          </a:p>
          <a:p>
            <a:pPr>
              <a:lnSpc>
                <a:spcPct val="120000"/>
              </a:lnSpc>
            </a:pPr>
            <a:r>
              <a:rPr lang="en-US" altLang="ja-JP" dirty="0"/>
              <a:t>8</a:t>
            </a:r>
            <a:r>
              <a:rPr lang="ja-JP" altLang="en-US"/>
              <a:t>を与えた時，</a:t>
            </a:r>
            <a:r>
              <a:rPr lang="en-US" altLang="ja-JP" dirty="0"/>
              <a:t>8</a:t>
            </a:r>
            <a:r>
              <a:rPr lang="ja-JP" altLang="en-US"/>
              <a:t>が返るか．</a:t>
            </a:r>
            <a:endParaRPr lang="en-US" altLang="ja-JP" dirty="0"/>
          </a:p>
          <a:p>
            <a:pPr>
              <a:lnSpc>
                <a:spcPct val="120000"/>
              </a:lnSpc>
            </a:pPr>
            <a:r>
              <a:rPr lang="en-US" altLang="ja-JP" dirty="0"/>
              <a:t>30</a:t>
            </a:r>
            <a:r>
              <a:rPr lang="ja-JP" altLang="en-US"/>
              <a:t>を与えた時，</a:t>
            </a:r>
            <a:r>
              <a:rPr lang="en-US" altLang="ja-JP" dirty="0" err="1"/>
              <a:t>FizzBuzz</a:t>
            </a:r>
            <a:r>
              <a:rPr lang="ja-JP" altLang="en-US"/>
              <a:t>が返るか．</a:t>
            </a:r>
          </a:p>
        </p:txBody>
      </p:sp>
      <p:sp>
        <p:nvSpPr>
          <p:cNvPr id="2" name="タイトル 1">
            <a:extLst>
              <a:ext uri="{FF2B5EF4-FFF2-40B4-BE49-F238E27FC236}">
                <a16:creationId xmlns:a16="http://schemas.microsoft.com/office/drawing/2014/main" id="{5BC4A9E1-DD15-3D65-E1A0-2429DB02C276}"/>
              </a:ext>
            </a:extLst>
          </p:cNvPr>
          <p:cNvSpPr>
            <a:spLocks noGrp="1"/>
          </p:cNvSpPr>
          <p:nvPr>
            <p:ph type="title"/>
          </p:nvPr>
        </p:nvSpPr>
        <p:spPr/>
        <p:txBody>
          <a:bodyPr/>
          <a:lstStyle/>
          <a:p>
            <a:r>
              <a:rPr kumimoji="1" lang="ja-JP" altLang="en-US"/>
              <a:t>テスト項目</a:t>
            </a:r>
          </a:p>
        </p:txBody>
      </p:sp>
      <p:sp>
        <p:nvSpPr>
          <p:cNvPr id="3" name="コンテンツ プレースホルダー 2">
            <a:extLst>
              <a:ext uri="{FF2B5EF4-FFF2-40B4-BE49-F238E27FC236}">
                <a16:creationId xmlns:a16="http://schemas.microsoft.com/office/drawing/2014/main" id="{A2CEA33D-8D19-735E-113E-626507F7C10B}"/>
              </a:ext>
            </a:extLst>
          </p:cNvPr>
          <p:cNvSpPr>
            <a:spLocks noGrp="1"/>
          </p:cNvSpPr>
          <p:nvPr>
            <p:ph idx="1"/>
          </p:nvPr>
        </p:nvSpPr>
        <p:spPr>
          <a:xfrm>
            <a:off x="838200" y="1825625"/>
            <a:ext cx="4743678" cy="4351338"/>
          </a:xfrm>
        </p:spPr>
        <p:txBody>
          <a:bodyPr>
            <a:normAutofit fontScale="85000" lnSpcReduction="10000"/>
          </a:bodyPr>
          <a:lstStyle/>
          <a:p>
            <a:pPr>
              <a:lnSpc>
                <a:spcPct val="120000"/>
              </a:lnSpc>
            </a:pPr>
            <a:r>
              <a:rPr kumimoji="1" lang="en-US" altLang="ja-JP" dirty="0" err="1"/>
              <a:t>FizzBuzz</a:t>
            </a:r>
            <a:r>
              <a:rPr kumimoji="1" lang="ja-JP" altLang="en-US"/>
              <a:t>の結果となるリストが返るメソッドが必要である．</a:t>
            </a:r>
            <a:endParaRPr kumimoji="1" lang="en-US" altLang="ja-JP" dirty="0"/>
          </a:p>
          <a:p>
            <a:pPr>
              <a:lnSpc>
                <a:spcPct val="120000"/>
              </a:lnSpc>
            </a:pPr>
            <a:r>
              <a:rPr lang="ja-JP" altLang="en-US"/>
              <a:t>数値を与えて，対応する結果を返すメソッドが必要である．</a:t>
            </a:r>
            <a:endParaRPr kumimoji="1" lang="ja-JP" altLang="en-US"/>
          </a:p>
        </p:txBody>
      </p:sp>
      <p:sp>
        <p:nvSpPr>
          <p:cNvPr id="5" name="フッター プレースホルダー 4">
            <a:extLst>
              <a:ext uri="{FF2B5EF4-FFF2-40B4-BE49-F238E27FC236}">
                <a16:creationId xmlns:a16="http://schemas.microsoft.com/office/drawing/2014/main" id="{CC2F51B0-AA5C-BAF0-B6B0-80E8AA3ABE6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1014CA87-7A72-7FC4-7ED8-C7FA4B298BC3}"/>
              </a:ext>
            </a:extLst>
          </p:cNvPr>
          <p:cNvSpPr>
            <a:spLocks noGrp="1"/>
          </p:cNvSpPr>
          <p:nvPr>
            <p:ph type="sldNum" sz="quarter" idx="12"/>
          </p:nvPr>
        </p:nvSpPr>
        <p:spPr/>
        <p:txBody>
          <a:bodyPr/>
          <a:lstStyle/>
          <a:p>
            <a:fld id="{24785B65-FD71-8B41-B484-67B8C90169D7}" type="slidenum">
              <a:rPr kumimoji="1" lang="ja-JP" altLang="en-US" smtClean="0"/>
              <a:t>32</a:t>
            </a:fld>
            <a:endParaRPr kumimoji="1" lang="ja-JP" altLang="en-US"/>
          </a:p>
        </p:txBody>
      </p:sp>
      <p:sp>
        <p:nvSpPr>
          <p:cNvPr id="8" name="正方形/長方形 7">
            <a:extLst>
              <a:ext uri="{FF2B5EF4-FFF2-40B4-BE49-F238E27FC236}">
                <a16:creationId xmlns:a16="http://schemas.microsoft.com/office/drawing/2014/main" id="{D4D1450F-45E0-B242-43CF-599E5E9FD9B2}"/>
              </a:ext>
            </a:extLst>
          </p:cNvPr>
          <p:cNvSpPr/>
          <p:nvPr/>
        </p:nvSpPr>
        <p:spPr>
          <a:xfrm>
            <a:off x="5838939" y="1690688"/>
            <a:ext cx="6187961" cy="696912"/>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635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64B0-E4F8-7F82-F78F-B28A283B8D81}"/>
            </a:ext>
          </a:extLst>
        </p:cNvPr>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56458CC6-C363-39D1-0318-855C9A17654F}"/>
              </a:ext>
            </a:extLst>
          </p:cNvPr>
          <p:cNvSpPr txBox="1">
            <a:spLocks/>
          </p:cNvSpPr>
          <p:nvPr/>
        </p:nvSpPr>
        <p:spPr>
          <a:xfrm>
            <a:off x="5838939" y="1825625"/>
            <a:ext cx="6095999" cy="4351338"/>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44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40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3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a:t>出力結果が</a:t>
            </a:r>
            <a:r>
              <a:rPr lang="en-US" altLang="ja-JP" dirty="0"/>
              <a:t>30</a:t>
            </a:r>
            <a:r>
              <a:rPr lang="ja-JP" altLang="en-US"/>
              <a:t>個あるか．</a:t>
            </a:r>
            <a:endParaRPr lang="en-US" altLang="ja-JP" dirty="0"/>
          </a:p>
          <a:p>
            <a:pPr>
              <a:lnSpc>
                <a:spcPct val="120000"/>
              </a:lnSpc>
            </a:pPr>
            <a:r>
              <a:rPr lang="en-US" altLang="ja-JP" dirty="0"/>
              <a:t>6</a:t>
            </a:r>
            <a:r>
              <a:rPr lang="ja-JP" altLang="en-US"/>
              <a:t>を与えた時，</a:t>
            </a:r>
            <a:r>
              <a:rPr lang="en-US" altLang="ja-JP" dirty="0"/>
              <a:t>Buzz</a:t>
            </a:r>
            <a:r>
              <a:rPr lang="ja-JP" altLang="en-US"/>
              <a:t>が返るか．</a:t>
            </a:r>
            <a:endParaRPr lang="en-US" altLang="ja-JP" dirty="0"/>
          </a:p>
          <a:p>
            <a:pPr>
              <a:lnSpc>
                <a:spcPct val="120000"/>
              </a:lnSpc>
            </a:pPr>
            <a:r>
              <a:rPr lang="en-US" altLang="ja-JP" dirty="0"/>
              <a:t>10</a:t>
            </a:r>
            <a:r>
              <a:rPr lang="ja-JP" altLang="en-US"/>
              <a:t>を与えた時，</a:t>
            </a:r>
            <a:r>
              <a:rPr lang="en-US" altLang="ja-JP" dirty="0"/>
              <a:t>Fizz</a:t>
            </a:r>
            <a:r>
              <a:rPr lang="ja-JP" altLang="en-US"/>
              <a:t>が返るか．</a:t>
            </a:r>
            <a:endParaRPr lang="en-US" altLang="ja-JP" dirty="0"/>
          </a:p>
          <a:p>
            <a:pPr>
              <a:lnSpc>
                <a:spcPct val="120000"/>
              </a:lnSpc>
            </a:pPr>
            <a:r>
              <a:rPr lang="en-US" altLang="ja-JP" dirty="0"/>
              <a:t>8</a:t>
            </a:r>
            <a:r>
              <a:rPr lang="ja-JP" altLang="en-US"/>
              <a:t>を与えた時，</a:t>
            </a:r>
            <a:r>
              <a:rPr lang="en-US" altLang="ja-JP" dirty="0"/>
              <a:t>8</a:t>
            </a:r>
            <a:r>
              <a:rPr lang="ja-JP" altLang="en-US"/>
              <a:t>が返るか．</a:t>
            </a:r>
            <a:endParaRPr lang="en-US" altLang="ja-JP" dirty="0"/>
          </a:p>
          <a:p>
            <a:pPr>
              <a:lnSpc>
                <a:spcPct val="120000"/>
              </a:lnSpc>
            </a:pPr>
            <a:r>
              <a:rPr lang="en-US" altLang="ja-JP" dirty="0"/>
              <a:t>30</a:t>
            </a:r>
            <a:r>
              <a:rPr lang="ja-JP" altLang="en-US"/>
              <a:t>を与えた時，</a:t>
            </a:r>
            <a:r>
              <a:rPr lang="en-US" altLang="ja-JP" dirty="0" err="1"/>
              <a:t>FizzBuzz</a:t>
            </a:r>
            <a:r>
              <a:rPr lang="ja-JP" altLang="en-US"/>
              <a:t>が返るか．</a:t>
            </a:r>
          </a:p>
        </p:txBody>
      </p:sp>
      <p:sp>
        <p:nvSpPr>
          <p:cNvPr id="2" name="タイトル 1">
            <a:extLst>
              <a:ext uri="{FF2B5EF4-FFF2-40B4-BE49-F238E27FC236}">
                <a16:creationId xmlns:a16="http://schemas.microsoft.com/office/drawing/2014/main" id="{8B98FF64-982A-B100-500A-89E8725117D2}"/>
              </a:ext>
            </a:extLst>
          </p:cNvPr>
          <p:cNvSpPr>
            <a:spLocks noGrp="1"/>
          </p:cNvSpPr>
          <p:nvPr>
            <p:ph type="title"/>
          </p:nvPr>
        </p:nvSpPr>
        <p:spPr/>
        <p:txBody>
          <a:bodyPr/>
          <a:lstStyle/>
          <a:p>
            <a:r>
              <a:rPr kumimoji="1" lang="ja-JP" altLang="en-US"/>
              <a:t>必要となるメソッド</a:t>
            </a:r>
          </a:p>
        </p:txBody>
      </p:sp>
      <p:sp>
        <p:nvSpPr>
          <p:cNvPr id="3" name="コンテンツ プレースホルダー 2">
            <a:extLst>
              <a:ext uri="{FF2B5EF4-FFF2-40B4-BE49-F238E27FC236}">
                <a16:creationId xmlns:a16="http://schemas.microsoft.com/office/drawing/2014/main" id="{3604E3F3-9AA9-921E-2B09-6A92E12E290C}"/>
              </a:ext>
            </a:extLst>
          </p:cNvPr>
          <p:cNvSpPr>
            <a:spLocks noGrp="1"/>
          </p:cNvSpPr>
          <p:nvPr>
            <p:ph idx="1"/>
          </p:nvPr>
        </p:nvSpPr>
        <p:spPr>
          <a:xfrm>
            <a:off x="838200" y="1825625"/>
            <a:ext cx="4743678" cy="4351338"/>
          </a:xfrm>
        </p:spPr>
        <p:txBody>
          <a:bodyPr>
            <a:normAutofit fontScale="85000" lnSpcReduction="10000"/>
          </a:bodyPr>
          <a:lstStyle/>
          <a:p>
            <a:pPr>
              <a:lnSpc>
                <a:spcPct val="120000"/>
              </a:lnSpc>
            </a:pPr>
            <a:r>
              <a:rPr kumimoji="1" lang="en-US" altLang="ja-JP" dirty="0" err="1"/>
              <a:t>FizzBuzz</a:t>
            </a:r>
            <a:r>
              <a:rPr kumimoji="1" lang="ja-JP" altLang="en-US"/>
              <a:t>の結果となるリストが返るメソッドが必要である．</a:t>
            </a:r>
            <a:endParaRPr kumimoji="1" lang="en-US" altLang="ja-JP" dirty="0"/>
          </a:p>
          <a:p>
            <a:pPr>
              <a:lnSpc>
                <a:spcPct val="120000"/>
              </a:lnSpc>
            </a:pPr>
            <a:r>
              <a:rPr lang="ja-JP" altLang="en-US"/>
              <a:t>数値を与えて，対応する結果を返すメソッドが必要である．</a:t>
            </a:r>
            <a:endParaRPr kumimoji="1" lang="ja-JP" altLang="en-US"/>
          </a:p>
        </p:txBody>
      </p:sp>
      <p:sp>
        <p:nvSpPr>
          <p:cNvPr id="5" name="フッター プレースホルダー 4">
            <a:extLst>
              <a:ext uri="{FF2B5EF4-FFF2-40B4-BE49-F238E27FC236}">
                <a16:creationId xmlns:a16="http://schemas.microsoft.com/office/drawing/2014/main" id="{702ACD00-4483-E30E-55D6-D5305457A64A}"/>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F926FFDF-5910-3CC3-3CE6-CD632B1B6DD0}"/>
              </a:ext>
            </a:extLst>
          </p:cNvPr>
          <p:cNvSpPr>
            <a:spLocks noGrp="1"/>
          </p:cNvSpPr>
          <p:nvPr>
            <p:ph type="sldNum" sz="quarter" idx="12"/>
          </p:nvPr>
        </p:nvSpPr>
        <p:spPr/>
        <p:txBody>
          <a:bodyPr/>
          <a:lstStyle/>
          <a:p>
            <a:fld id="{24785B65-FD71-8B41-B484-67B8C90169D7}" type="slidenum">
              <a:rPr kumimoji="1" lang="ja-JP" altLang="en-US" smtClean="0"/>
              <a:t>33</a:t>
            </a:fld>
            <a:endParaRPr kumimoji="1" lang="ja-JP" altLang="en-US"/>
          </a:p>
        </p:txBody>
      </p:sp>
      <p:sp>
        <p:nvSpPr>
          <p:cNvPr id="8" name="正方形/長方形 7">
            <a:extLst>
              <a:ext uri="{FF2B5EF4-FFF2-40B4-BE49-F238E27FC236}">
                <a16:creationId xmlns:a16="http://schemas.microsoft.com/office/drawing/2014/main" id="{582C607F-EE63-C98A-40A3-EE6B4FB4E54D}"/>
              </a:ext>
            </a:extLst>
          </p:cNvPr>
          <p:cNvSpPr/>
          <p:nvPr/>
        </p:nvSpPr>
        <p:spPr>
          <a:xfrm>
            <a:off x="5838939" y="1690688"/>
            <a:ext cx="6187961" cy="4062412"/>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9AAB34A-12EC-706E-19D7-316EFFAD0A2C}"/>
              </a:ext>
            </a:extLst>
          </p:cNvPr>
          <p:cNvSpPr txBox="1"/>
          <p:nvPr/>
        </p:nvSpPr>
        <p:spPr>
          <a:xfrm>
            <a:off x="5838939" y="5736521"/>
            <a:ext cx="6187962" cy="1077218"/>
          </a:xfrm>
          <a:prstGeom prst="rect">
            <a:avLst/>
          </a:prstGeom>
          <a:solidFill>
            <a:schemeClr val="bg1"/>
          </a:solidFill>
          <a:ln w="38100">
            <a:solidFill>
              <a:schemeClr val="tx1"/>
            </a:solidFill>
          </a:ln>
        </p:spPr>
        <p:txBody>
          <a:bodyPr wrap="square">
            <a:spAutoFit/>
          </a:bodyPr>
          <a:lstStyle/>
          <a:p>
            <a:pPr>
              <a:lnSpc>
                <a:spcPct val="100000"/>
              </a:lnSpc>
            </a:pPr>
            <a:r>
              <a:rPr lang="en-US" altLang="ja-JP" sz="2400" dirty="0">
                <a:latin typeface="Consolas" panose="020B0609020204030204" pitchFamily="49" charset="0"/>
                <a:cs typeface="Consolas" panose="020B0609020204030204" pitchFamily="49" charset="0"/>
              </a:rPr>
              <a:t>String convert(int index)</a:t>
            </a:r>
          </a:p>
          <a:p>
            <a:pPr lvl="1">
              <a:lnSpc>
                <a:spcPct val="100000"/>
              </a:lnSpc>
            </a:pPr>
            <a:r>
              <a:rPr lang="ja-JP" altLang="en-US" sz="2000">
                <a:latin typeface="Meiryo" panose="020B0604030504040204" pitchFamily="34" charset="-128"/>
                <a:ea typeface="Meiryo" panose="020B0604030504040204" pitchFamily="34" charset="-128"/>
                <a:cs typeface="Consolas" panose="020B0609020204030204" pitchFamily="49" charset="0"/>
              </a:rPr>
              <a:t>引数で受け取ったインデックスに対応させて，</a:t>
            </a:r>
            <a:r>
              <a:rPr lang="en-US" altLang="ja-JP" sz="2000" dirty="0">
                <a:latin typeface="Meiryo" panose="020B0604030504040204" pitchFamily="34" charset="-128"/>
                <a:ea typeface="Meiryo" panose="020B0604030504040204" pitchFamily="34" charset="-128"/>
                <a:cs typeface="Consolas" panose="020B0609020204030204" pitchFamily="49" charset="0"/>
              </a:rPr>
              <a:t>Fizz, Buzz, </a:t>
            </a:r>
            <a:r>
              <a:rPr lang="en-US" altLang="ja-JP" sz="2000" dirty="0" err="1">
                <a:latin typeface="Meiryo" panose="020B0604030504040204" pitchFamily="34" charset="-128"/>
                <a:ea typeface="Meiryo" panose="020B0604030504040204" pitchFamily="34" charset="-128"/>
                <a:cs typeface="Consolas" panose="020B0609020204030204" pitchFamily="49" charset="0"/>
              </a:rPr>
              <a:t>FizzBuzz</a:t>
            </a:r>
            <a:r>
              <a:rPr lang="ja-JP" altLang="en-US" sz="2000">
                <a:latin typeface="Meiryo" panose="020B0604030504040204" pitchFamily="34" charset="-128"/>
                <a:ea typeface="Meiryo" panose="020B0604030504040204" pitchFamily="34" charset="-128"/>
                <a:cs typeface="Consolas" panose="020B0609020204030204" pitchFamily="49" charset="0"/>
              </a:rPr>
              <a:t>，数値を返す．</a:t>
            </a:r>
            <a:endParaRPr kumimoji="1" lang="ja-JP" altLang="en-US" sz="2000">
              <a:latin typeface="Meiryo" panose="020B0604030504040204" pitchFamily="34" charset="-128"/>
              <a:ea typeface="Meiryo" panose="020B0604030504040204" pitchFamily="34" charset="-128"/>
              <a:cs typeface="Consolas" panose="020B0609020204030204" pitchFamily="49" charset="0"/>
            </a:endParaRPr>
          </a:p>
        </p:txBody>
      </p:sp>
      <p:sp>
        <p:nvSpPr>
          <p:cNvPr id="10" name="テキスト ボックス 9">
            <a:extLst>
              <a:ext uri="{FF2B5EF4-FFF2-40B4-BE49-F238E27FC236}">
                <a16:creationId xmlns:a16="http://schemas.microsoft.com/office/drawing/2014/main" id="{2CD502F3-D980-7CB0-55EA-F32F449A9154}"/>
              </a:ext>
            </a:extLst>
          </p:cNvPr>
          <p:cNvSpPr txBox="1"/>
          <p:nvPr/>
        </p:nvSpPr>
        <p:spPr>
          <a:xfrm>
            <a:off x="165101" y="5736521"/>
            <a:ext cx="5581876" cy="1077218"/>
          </a:xfrm>
          <a:prstGeom prst="rect">
            <a:avLst/>
          </a:prstGeom>
          <a:solidFill>
            <a:schemeClr val="bg1"/>
          </a:solidFill>
          <a:ln w="38100">
            <a:solidFill>
              <a:schemeClr val="tx1"/>
            </a:solidFill>
          </a:ln>
        </p:spPr>
        <p:txBody>
          <a:bodyPr wrap="square">
            <a:spAutoFit/>
          </a:bodyPr>
          <a:lstStyle/>
          <a:p>
            <a:pPr>
              <a:lnSpc>
                <a:spcPct val="100000"/>
              </a:lnSpc>
            </a:pPr>
            <a:r>
              <a:rPr lang="en-US" altLang="ja-JP" sz="2400" dirty="0">
                <a:latin typeface="Consolas" panose="020B0609020204030204" pitchFamily="49" charset="0"/>
                <a:cs typeface="Consolas" panose="020B0609020204030204" pitchFamily="49" charset="0"/>
              </a:rPr>
              <a:t>List&lt;String&gt; </a:t>
            </a:r>
            <a:r>
              <a:rPr lang="en-US" altLang="ja-JP" sz="2400" dirty="0" err="1">
                <a:latin typeface="Consolas" panose="020B0609020204030204" pitchFamily="49" charset="0"/>
                <a:cs typeface="Consolas" panose="020B0609020204030204" pitchFamily="49" charset="0"/>
              </a:rPr>
              <a:t>createList</a:t>
            </a:r>
            <a:r>
              <a:rPr lang="en-US" altLang="ja-JP" sz="2400" dirty="0">
                <a:latin typeface="Consolas" panose="020B0609020204030204" pitchFamily="49" charset="0"/>
                <a:cs typeface="Consolas" panose="020B0609020204030204" pitchFamily="49" charset="0"/>
              </a:rPr>
              <a:t>(int max)</a:t>
            </a:r>
          </a:p>
          <a:p>
            <a:pPr lvl="1">
              <a:lnSpc>
                <a:spcPct val="100000"/>
              </a:lnSpc>
            </a:pPr>
            <a:r>
              <a:rPr kumimoji="1" lang="ja-JP" altLang="en-US" sz="2000">
                <a:latin typeface="Meiryo" panose="020B0604030504040204" pitchFamily="34" charset="-128"/>
                <a:ea typeface="Meiryo" panose="020B0604030504040204" pitchFamily="34" charset="-128"/>
                <a:cs typeface="Consolas" panose="020B0609020204030204" pitchFamily="49" charset="0"/>
              </a:rPr>
              <a:t>引数で受け取った数分の</a:t>
            </a:r>
            <a:r>
              <a:rPr kumimoji="1" lang="en-US" altLang="ja-JP" sz="2000" dirty="0" err="1">
                <a:latin typeface="Meiryo" panose="020B0604030504040204" pitchFamily="34" charset="-128"/>
                <a:ea typeface="Meiryo" panose="020B0604030504040204" pitchFamily="34" charset="-128"/>
                <a:cs typeface="Consolas" panose="020B0609020204030204" pitchFamily="49" charset="0"/>
              </a:rPr>
              <a:t>FizzBuzz</a:t>
            </a:r>
            <a:r>
              <a:rPr kumimoji="1" lang="ja-JP" altLang="en-US" sz="2000">
                <a:latin typeface="Meiryo" panose="020B0604030504040204" pitchFamily="34" charset="-128"/>
                <a:ea typeface="Meiryo" panose="020B0604030504040204" pitchFamily="34" charset="-128"/>
                <a:cs typeface="Consolas" panose="020B0609020204030204" pitchFamily="49" charset="0"/>
              </a:rPr>
              <a:t>の</a:t>
            </a:r>
            <a:r>
              <a:rPr lang="ja-JP" altLang="en-US" sz="2000">
                <a:latin typeface="Meiryo" panose="020B0604030504040204" pitchFamily="34" charset="-128"/>
                <a:ea typeface="Meiryo" panose="020B0604030504040204" pitchFamily="34" charset="-128"/>
                <a:cs typeface="Consolas" panose="020B0609020204030204" pitchFamily="49" charset="0"/>
              </a:rPr>
              <a:t>リストを</a:t>
            </a:r>
            <a:r>
              <a:rPr lang="en-US" altLang="ja-JP" sz="2000" dirty="0">
                <a:latin typeface="Meiryo" panose="020B0604030504040204" pitchFamily="34" charset="-128"/>
                <a:ea typeface="Meiryo" panose="020B0604030504040204" pitchFamily="34" charset="-128"/>
                <a:cs typeface="Consolas" panose="020B0609020204030204" pitchFamily="49" charset="0"/>
              </a:rPr>
              <a:t>List</a:t>
            </a:r>
            <a:r>
              <a:rPr lang="ja-JP" altLang="en-US" sz="2000">
                <a:latin typeface="Meiryo" panose="020B0604030504040204" pitchFamily="34" charset="-128"/>
                <a:ea typeface="Meiryo" panose="020B0604030504040204" pitchFamily="34" charset="-128"/>
                <a:cs typeface="Consolas" panose="020B0609020204030204" pitchFamily="49" charset="0"/>
              </a:rPr>
              <a:t>で返す．</a:t>
            </a:r>
            <a:endParaRPr lang="en-US" altLang="ja-JP" sz="2000" dirty="0">
              <a:latin typeface="Meiryo" panose="020B0604030504040204" pitchFamily="34" charset="-128"/>
              <a:ea typeface="Meiryo" panose="020B0604030504040204" pitchFamily="34" charset="-128"/>
              <a:cs typeface="Consolas" panose="020B0609020204030204" pitchFamily="49" charset="0"/>
            </a:endParaRPr>
          </a:p>
        </p:txBody>
      </p:sp>
    </p:spTree>
    <p:extLst>
      <p:ext uri="{BB962C8B-B14F-4D97-AF65-F5344CB8AC3E}">
        <p14:creationId xmlns:p14="http://schemas.microsoft.com/office/powerpoint/2010/main" val="1936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FD11CB-72B8-C940-AD89-C7BF12829DE7}"/>
              </a:ext>
            </a:extLst>
          </p:cNvPr>
          <p:cNvSpPr>
            <a:spLocks noGrp="1"/>
          </p:cNvSpPr>
          <p:nvPr>
            <p:ph type="title"/>
          </p:nvPr>
        </p:nvSpPr>
        <p:spPr/>
        <p:txBody>
          <a:bodyPr>
            <a:normAutofit fontScale="90000"/>
          </a:bodyPr>
          <a:lstStyle/>
          <a:p>
            <a:r>
              <a:rPr kumimoji="1" lang="ja-JP" altLang="en-US"/>
              <a:t>確認しよう</a:t>
            </a:r>
            <a:br>
              <a:rPr kumimoji="1" lang="en-US" altLang="ja-JP" dirty="0"/>
            </a:br>
            <a:r>
              <a:rPr kumimoji="1" lang="ja-JP" altLang="en-US"/>
              <a:t>サンプルプロジェクト</a:t>
            </a:r>
          </a:p>
        </p:txBody>
      </p:sp>
      <p:sp>
        <p:nvSpPr>
          <p:cNvPr id="3" name="コンテンツ プレースホルダー 2">
            <a:extLst>
              <a:ext uri="{FF2B5EF4-FFF2-40B4-BE49-F238E27FC236}">
                <a16:creationId xmlns:a16="http://schemas.microsoft.com/office/drawing/2014/main" id="{98A9C050-6369-3D49-8D5F-6EB3BDEB83E2}"/>
              </a:ext>
            </a:extLst>
          </p:cNvPr>
          <p:cNvSpPr>
            <a:spLocks noGrp="1"/>
          </p:cNvSpPr>
          <p:nvPr>
            <p:ph idx="1"/>
          </p:nvPr>
        </p:nvSpPr>
        <p:spPr>
          <a:xfrm>
            <a:off x="1283677" y="1825626"/>
            <a:ext cx="10070123" cy="1990236"/>
          </a:xfrm>
        </p:spPr>
        <p:txBody>
          <a:bodyPr>
            <a:normAutofit fontScale="62500" lnSpcReduction="20000"/>
          </a:bodyPr>
          <a:lstStyle/>
          <a:p>
            <a:pPr>
              <a:lnSpc>
                <a:spcPct val="120000"/>
              </a:lnSpc>
            </a:pPr>
            <a:r>
              <a:rPr lang="en-US" altLang="ja-JP" dirty="0">
                <a:latin typeface="Consolas" panose="020B0609020204030204" pitchFamily="49" charset="0"/>
                <a:cs typeface="Consolas" panose="020B0609020204030204" pitchFamily="49" charset="0"/>
              </a:rPr>
              <a:t>git clone https://</a:t>
            </a:r>
            <a:r>
              <a:rPr lang="en-US" altLang="ja-JP" dirty="0" err="1">
                <a:latin typeface="Consolas" panose="020B0609020204030204" pitchFamily="49" charset="0"/>
                <a:cs typeface="Consolas" panose="020B0609020204030204" pitchFamily="49" charset="0"/>
              </a:rPr>
              <a:t>github.com</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tamada</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fizzbuzz.git</a:t>
            </a:r>
            <a:endParaRPr lang="en-US" altLang="ja-JP" dirty="0">
              <a:latin typeface="Consolas" panose="020B0609020204030204" pitchFamily="49" charset="0"/>
              <a:cs typeface="Consolas" panose="020B0609020204030204" pitchFamily="49" charset="0"/>
            </a:endParaRPr>
          </a:p>
          <a:p>
            <a:pPr>
              <a:lnSpc>
                <a:spcPct val="120000"/>
              </a:lnSpc>
            </a:pPr>
            <a:r>
              <a:rPr kumimoji="1" lang="en-US" altLang="ja-JP" dirty="0">
                <a:latin typeface="Consolas" panose="020B0609020204030204" pitchFamily="49" charset="0"/>
                <a:cs typeface="Consolas" panose="020B0609020204030204" pitchFamily="49" charset="0"/>
              </a:rPr>
              <a:t>cd </a:t>
            </a:r>
            <a:r>
              <a:rPr lang="en-US" altLang="ja-JP" dirty="0" err="1">
                <a:latin typeface="Consolas" panose="020B0609020204030204" pitchFamily="49" charset="0"/>
                <a:cs typeface="Consolas" panose="020B0609020204030204" pitchFamily="49" charset="0"/>
              </a:rPr>
              <a:t>fizzbuzz</a:t>
            </a:r>
            <a:endParaRPr kumimoji="1" lang="en-US" altLang="ja-JP" dirty="0">
              <a:latin typeface="Consolas" panose="020B0609020204030204" pitchFamily="49" charset="0"/>
              <a:cs typeface="Consolas" panose="020B0609020204030204" pitchFamily="49" charset="0"/>
            </a:endParaRPr>
          </a:p>
          <a:p>
            <a:pPr>
              <a:lnSpc>
                <a:spcPct val="120000"/>
              </a:lnSpc>
            </a:pP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gradlew</a:t>
            </a:r>
            <a:r>
              <a:rPr lang="en-US" altLang="ja-JP" dirty="0">
                <a:latin typeface="Consolas" panose="020B0609020204030204" pitchFamily="49" charset="0"/>
                <a:cs typeface="Consolas" panose="020B0609020204030204" pitchFamily="49" charset="0"/>
              </a:rPr>
              <a:t> build</a:t>
            </a:r>
          </a:p>
          <a:p>
            <a:pPr>
              <a:lnSpc>
                <a:spcPct val="120000"/>
              </a:lnSpc>
            </a:pPr>
            <a:endParaRPr kumimoji="1" lang="ja-JP" altLang="en-US"/>
          </a:p>
        </p:txBody>
      </p:sp>
      <p:sp>
        <p:nvSpPr>
          <p:cNvPr id="5" name="フッター プレースホルダー 4">
            <a:extLst>
              <a:ext uri="{FF2B5EF4-FFF2-40B4-BE49-F238E27FC236}">
                <a16:creationId xmlns:a16="http://schemas.microsoft.com/office/drawing/2014/main" id="{A2530A3B-0A46-0E4B-995F-63653965F563}"/>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AF974096-76FE-7840-9AFD-A0775636E6B1}"/>
              </a:ext>
            </a:extLst>
          </p:cNvPr>
          <p:cNvSpPr>
            <a:spLocks noGrp="1"/>
          </p:cNvSpPr>
          <p:nvPr>
            <p:ph type="sldNum" sz="quarter" idx="12"/>
          </p:nvPr>
        </p:nvSpPr>
        <p:spPr/>
        <p:txBody>
          <a:bodyPr/>
          <a:lstStyle/>
          <a:p>
            <a:fld id="{24785B65-FD71-8B41-B484-67B8C90169D7}"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5062E6A7-5414-514F-8A69-9AE9359EF952}"/>
              </a:ext>
            </a:extLst>
          </p:cNvPr>
          <p:cNvPicPr>
            <a:picLocks noChangeAspect="1"/>
          </p:cNvPicPr>
          <p:nvPr/>
        </p:nvPicPr>
        <p:blipFill>
          <a:blip r:embed="rId2"/>
          <a:stretch>
            <a:fillRect/>
          </a:stretch>
        </p:blipFill>
        <p:spPr>
          <a:xfrm>
            <a:off x="563677" y="1690688"/>
            <a:ext cx="720000" cy="720000"/>
          </a:xfrm>
          <a:prstGeom prst="rect">
            <a:avLst/>
          </a:prstGeom>
        </p:spPr>
      </p:pic>
      <p:pic>
        <p:nvPicPr>
          <p:cNvPr id="11" name="図 10">
            <a:extLst>
              <a:ext uri="{FF2B5EF4-FFF2-40B4-BE49-F238E27FC236}">
                <a16:creationId xmlns:a16="http://schemas.microsoft.com/office/drawing/2014/main" id="{7190E596-C727-4446-A112-ADE21A954178}"/>
              </a:ext>
            </a:extLst>
          </p:cNvPr>
          <p:cNvPicPr>
            <a:picLocks noChangeAspect="1"/>
          </p:cNvPicPr>
          <p:nvPr/>
        </p:nvPicPr>
        <p:blipFill>
          <a:blip r:embed="rId3"/>
          <a:stretch>
            <a:fillRect/>
          </a:stretch>
        </p:blipFill>
        <p:spPr>
          <a:xfrm>
            <a:off x="8610600" y="487906"/>
            <a:ext cx="3253012" cy="1080000"/>
          </a:xfrm>
          <a:prstGeom prst="rect">
            <a:avLst/>
          </a:prstGeom>
        </p:spPr>
      </p:pic>
      <p:sp>
        <p:nvSpPr>
          <p:cNvPr id="4" name="コンテンツ プレースホルダー 2">
            <a:extLst>
              <a:ext uri="{FF2B5EF4-FFF2-40B4-BE49-F238E27FC236}">
                <a16:creationId xmlns:a16="http://schemas.microsoft.com/office/drawing/2014/main" id="{0F35E160-4B4B-9302-91DE-F839665EE75B}"/>
              </a:ext>
            </a:extLst>
          </p:cNvPr>
          <p:cNvSpPr txBox="1">
            <a:spLocks/>
          </p:cNvSpPr>
          <p:nvPr/>
        </p:nvSpPr>
        <p:spPr>
          <a:xfrm>
            <a:off x="1283677" y="4366114"/>
            <a:ext cx="10070123" cy="199023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44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40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3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en-US" altLang="ja-JP" dirty="0">
                <a:latin typeface="Consolas" panose="020B0609020204030204" pitchFamily="49" charset="0"/>
                <a:cs typeface="Consolas" panose="020B0609020204030204" pitchFamily="49" charset="0"/>
              </a:rPr>
              <a:t>git clone https://</a:t>
            </a:r>
            <a:r>
              <a:rPr lang="en-US" altLang="ja-JP" dirty="0" err="1">
                <a:latin typeface="Consolas" panose="020B0609020204030204" pitchFamily="49" charset="0"/>
                <a:cs typeface="Consolas" panose="020B0609020204030204" pitchFamily="49" charset="0"/>
              </a:rPr>
              <a:t>github.com</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tamada</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triangle.git</a:t>
            </a:r>
            <a:endParaRPr lang="en-US" altLang="ja-JP" dirty="0">
              <a:latin typeface="Consolas" panose="020B0609020204030204" pitchFamily="49" charset="0"/>
              <a:cs typeface="Consolas" panose="020B0609020204030204" pitchFamily="49" charset="0"/>
            </a:endParaRPr>
          </a:p>
          <a:p>
            <a:pPr>
              <a:lnSpc>
                <a:spcPct val="120000"/>
              </a:lnSpc>
            </a:pPr>
            <a:r>
              <a:rPr lang="en-US" altLang="ja-JP" dirty="0">
                <a:latin typeface="Consolas" panose="020B0609020204030204" pitchFamily="49" charset="0"/>
                <a:cs typeface="Consolas" panose="020B0609020204030204" pitchFamily="49" charset="0"/>
              </a:rPr>
              <a:t>cd triangle</a:t>
            </a:r>
          </a:p>
          <a:p>
            <a:pPr>
              <a:lnSpc>
                <a:spcPct val="120000"/>
              </a:lnSpc>
            </a:pP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gradlew</a:t>
            </a:r>
            <a:r>
              <a:rPr lang="en-US" altLang="ja-JP" dirty="0">
                <a:latin typeface="Consolas" panose="020B0609020204030204" pitchFamily="49" charset="0"/>
                <a:cs typeface="Consolas" panose="020B0609020204030204" pitchFamily="49" charset="0"/>
              </a:rPr>
              <a:t> build</a:t>
            </a:r>
          </a:p>
          <a:p>
            <a:pPr>
              <a:lnSpc>
                <a:spcPct val="120000"/>
              </a:lnSpc>
            </a:pPr>
            <a:endParaRPr lang="ja-JP" altLang="en-US"/>
          </a:p>
        </p:txBody>
      </p:sp>
      <p:pic>
        <p:nvPicPr>
          <p:cNvPr id="8" name="図 7">
            <a:extLst>
              <a:ext uri="{FF2B5EF4-FFF2-40B4-BE49-F238E27FC236}">
                <a16:creationId xmlns:a16="http://schemas.microsoft.com/office/drawing/2014/main" id="{44D62BE5-F7F0-FCC9-A242-7FE7F59DE5CB}"/>
              </a:ext>
            </a:extLst>
          </p:cNvPr>
          <p:cNvPicPr>
            <a:picLocks noChangeAspect="1"/>
          </p:cNvPicPr>
          <p:nvPr/>
        </p:nvPicPr>
        <p:blipFill>
          <a:blip r:embed="rId2"/>
          <a:stretch>
            <a:fillRect/>
          </a:stretch>
        </p:blipFill>
        <p:spPr>
          <a:xfrm>
            <a:off x="563677" y="4231176"/>
            <a:ext cx="720000" cy="720000"/>
          </a:xfrm>
          <a:prstGeom prst="rect">
            <a:avLst/>
          </a:prstGeom>
        </p:spPr>
      </p:pic>
    </p:spTree>
    <p:extLst>
      <p:ext uri="{BB962C8B-B14F-4D97-AF65-F5344CB8AC3E}">
        <p14:creationId xmlns:p14="http://schemas.microsoft.com/office/powerpoint/2010/main" val="104486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バグの温床</a:t>
            </a:r>
          </a:p>
        </p:txBody>
      </p:sp>
      <p:sp>
        <p:nvSpPr>
          <p:cNvPr id="8" name="コンテンツ プレースホルダー 7"/>
          <p:cNvSpPr>
            <a:spLocks noGrp="1"/>
          </p:cNvSpPr>
          <p:nvPr>
            <p:ph idx="1"/>
          </p:nvPr>
        </p:nvSpPr>
        <p:spPr/>
        <p:txBody>
          <a:bodyPr/>
          <a:lstStyle/>
          <a:p>
            <a:r>
              <a:rPr kumimoji="1" lang="en-US" altLang="ja-JP" dirty="0"/>
              <a:t>If</a:t>
            </a:r>
            <a:r>
              <a:rPr kumimoji="1" lang="ja-JP" altLang="en-US" dirty="0"/>
              <a:t>文，</a:t>
            </a:r>
            <a:r>
              <a:rPr kumimoji="1" lang="en-US" altLang="ja-JP" dirty="0"/>
              <a:t>for</a:t>
            </a:r>
            <a:r>
              <a:rPr kumimoji="1" lang="ja-JP" altLang="en-US" dirty="0"/>
              <a:t>文，</a:t>
            </a:r>
            <a:r>
              <a:rPr kumimoji="1" lang="en-US" altLang="ja-JP" dirty="0"/>
              <a:t>while</a:t>
            </a:r>
            <a:r>
              <a:rPr kumimoji="1" lang="ja-JP" altLang="en-US" dirty="0"/>
              <a:t>文はバグの温床．</a:t>
            </a:r>
            <a:endParaRPr kumimoji="1" lang="en-US" altLang="ja-JP" dirty="0"/>
          </a:p>
          <a:p>
            <a:pPr lvl="1"/>
            <a:r>
              <a:rPr lang="ja-JP" altLang="en-US" dirty="0"/>
              <a:t>プログラム中からできるだけ上記の構文を除去する．</a:t>
            </a:r>
            <a:endParaRPr lang="en-US" altLang="ja-JP" dirty="0"/>
          </a:p>
          <a:p>
            <a:pPr lvl="1"/>
            <a:r>
              <a:rPr lang="ja-JP" altLang="en-US" dirty="0"/>
              <a:t>サイクロマチック数が増加する．</a:t>
            </a:r>
            <a:endParaRPr lang="en-US" altLang="ja-JP" dirty="0"/>
          </a:p>
          <a:p>
            <a:pPr lvl="2"/>
            <a:r>
              <a:rPr lang="ja-JP" altLang="en-US" dirty="0"/>
              <a:t>コードの分岐がバグの温床となる．</a:t>
            </a:r>
            <a:endParaRPr lang="en-US" altLang="ja-JP" dirty="0"/>
          </a:p>
          <a:p>
            <a:r>
              <a:rPr kumimoji="1" lang="ja-JP" altLang="en-US" dirty="0"/>
              <a:t>特に</a:t>
            </a:r>
            <a:r>
              <a:rPr kumimoji="1" lang="en-US" altLang="ja-JP" dirty="0"/>
              <a:t>for</a:t>
            </a:r>
            <a:r>
              <a:rPr kumimoji="1" lang="ja-JP" altLang="en-US" dirty="0"/>
              <a:t>文．</a:t>
            </a:r>
          </a:p>
        </p:txBody>
      </p:sp>
      <p:sp>
        <p:nvSpPr>
          <p:cNvPr id="6" name="フッター プレースホルダー 5"/>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7" name="スライド番号プレースホルダー 6"/>
          <p:cNvSpPr>
            <a:spLocks noGrp="1"/>
          </p:cNvSpPr>
          <p:nvPr>
            <p:ph type="sldNum" sz="quarter" idx="12"/>
          </p:nvPr>
        </p:nvSpPr>
        <p:spPr/>
        <p:txBody>
          <a:bodyPr/>
          <a:lstStyle/>
          <a:p>
            <a:pPr>
              <a:defRPr/>
            </a:pPr>
            <a:fld id="{4FCD869F-0C40-4BE6-8D60-A349C2D319D4}" type="slidenum">
              <a:rPr lang="en-GB" altLang="en-US" smtClean="0"/>
              <a:pPr>
                <a:defRPr/>
              </a:pPr>
              <a:t>35</a:t>
            </a:fld>
            <a:endParaRPr lang="en-GB" altLang="en-US"/>
          </a:p>
        </p:txBody>
      </p:sp>
    </p:spTree>
    <p:extLst>
      <p:ext uri="{BB962C8B-B14F-4D97-AF65-F5344CB8AC3E}">
        <p14:creationId xmlns:p14="http://schemas.microsoft.com/office/powerpoint/2010/main" val="38262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t>
            </a:r>
            <a:r>
              <a:rPr kumimoji="1" lang="en-US" altLang="ja-JP" dirty="0"/>
              <a:t>or</a:t>
            </a:r>
            <a:r>
              <a:rPr kumimoji="1" lang="ja-JP" altLang="en-US" dirty="0"/>
              <a:t>文は難しい</a:t>
            </a:r>
          </a:p>
        </p:txBody>
      </p:sp>
      <p:sp>
        <p:nvSpPr>
          <p:cNvPr id="3" name="コンテンツ プレースホルダー 2"/>
          <p:cNvSpPr>
            <a:spLocks noGrp="1"/>
          </p:cNvSpPr>
          <p:nvPr>
            <p:ph idx="1"/>
          </p:nvPr>
        </p:nvSpPr>
        <p:spPr/>
        <p:txBody>
          <a:bodyPr>
            <a:normAutofit fontScale="85000" lnSpcReduction="10000"/>
          </a:bodyPr>
          <a:lstStyle/>
          <a:p>
            <a:pPr>
              <a:lnSpc>
                <a:spcPct val="110000"/>
              </a:lnSpc>
            </a:pPr>
            <a:r>
              <a:rPr kumimoji="1" lang="en-US" altLang="ja-JP" dirty="0">
                <a:latin typeface="Consolas" charset="0"/>
                <a:ea typeface="Consolas" charset="0"/>
                <a:cs typeface="Consolas" charset="0"/>
              </a:rPr>
              <a:t>for(</a:t>
            </a:r>
            <a:r>
              <a:rPr kumimoji="1" lang="en-US" altLang="ja-JP" dirty="0" err="1">
                <a:latin typeface="Consolas" charset="0"/>
                <a:ea typeface="Consolas" charset="0"/>
                <a:cs typeface="Consolas" charset="0"/>
              </a:rPr>
              <a:t>int</a:t>
            </a:r>
            <a:r>
              <a:rPr kumimoji="1" lang="en-US" altLang="ja-JP" dirty="0">
                <a:latin typeface="Consolas" charset="0"/>
                <a:ea typeface="Consolas" charset="0"/>
                <a:cs typeface="Consolas" charset="0"/>
              </a:rPr>
              <a:t> </a:t>
            </a:r>
            <a:r>
              <a:rPr kumimoji="1" lang="en-US" altLang="ja-JP" dirty="0" err="1">
                <a:latin typeface="Consolas" charset="0"/>
                <a:ea typeface="Consolas" charset="0"/>
                <a:cs typeface="Consolas" charset="0"/>
              </a:rPr>
              <a:t>i</a:t>
            </a:r>
            <a:r>
              <a:rPr kumimoji="1" lang="en-US" altLang="ja-JP" dirty="0">
                <a:latin typeface="Consolas" charset="0"/>
                <a:ea typeface="Consolas" charset="0"/>
                <a:cs typeface="Consolas" charset="0"/>
              </a:rPr>
              <a:t> = 0; </a:t>
            </a:r>
            <a:r>
              <a:rPr kumimoji="1" lang="en-US" altLang="ja-JP" dirty="0" err="1">
                <a:latin typeface="Consolas" charset="0"/>
                <a:ea typeface="Consolas" charset="0"/>
                <a:cs typeface="Consolas" charset="0"/>
              </a:rPr>
              <a:t>i</a:t>
            </a:r>
            <a:r>
              <a:rPr kumimoji="1" lang="en-US" altLang="ja-JP" dirty="0">
                <a:latin typeface="Consolas" charset="0"/>
                <a:ea typeface="Consolas" charset="0"/>
                <a:cs typeface="Consolas" charset="0"/>
              </a:rPr>
              <a:t> &lt; </a:t>
            </a:r>
            <a:r>
              <a:rPr kumimoji="1" lang="en-US" altLang="ja-JP" dirty="0" err="1">
                <a:latin typeface="Consolas" charset="0"/>
                <a:ea typeface="Consolas" charset="0"/>
                <a:cs typeface="Consolas" charset="0"/>
              </a:rPr>
              <a:t>args.length</a:t>
            </a:r>
            <a:r>
              <a:rPr kumimoji="1" lang="en-US" altLang="ja-JP" dirty="0">
                <a:latin typeface="Consolas" charset="0"/>
                <a:ea typeface="Consolas" charset="0"/>
                <a:cs typeface="Consolas" charset="0"/>
              </a:rPr>
              <a:t>; </a:t>
            </a:r>
            <a:r>
              <a:rPr kumimoji="1" lang="en-US" altLang="ja-JP" dirty="0" err="1">
                <a:latin typeface="Consolas" charset="0"/>
                <a:ea typeface="Consolas" charset="0"/>
                <a:cs typeface="Consolas" charset="0"/>
              </a:rPr>
              <a:t>i</a:t>
            </a:r>
            <a:r>
              <a:rPr kumimoji="1" lang="en-US" altLang="ja-JP" dirty="0">
                <a:latin typeface="Consolas" charset="0"/>
                <a:ea typeface="Consolas" charset="0"/>
                <a:cs typeface="Consolas" charset="0"/>
              </a:rPr>
              <a:t>++)</a:t>
            </a:r>
          </a:p>
          <a:p>
            <a:pPr lvl="1">
              <a:lnSpc>
                <a:spcPct val="110000"/>
              </a:lnSpc>
            </a:pPr>
            <a:r>
              <a:rPr lang="ja-JP" altLang="en-US" dirty="0"/>
              <a:t>確認すべき箇所が３箇所ある．</a:t>
            </a:r>
            <a:endParaRPr lang="en-US" altLang="ja-JP" dirty="0"/>
          </a:p>
          <a:p>
            <a:pPr lvl="2">
              <a:lnSpc>
                <a:spcPct val="110000"/>
              </a:lnSpc>
            </a:pPr>
            <a:r>
              <a:rPr kumimoji="1" lang="ja-JP" altLang="en-US" dirty="0"/>
              <a:t>初期化</a:t>
            </a:r>
            <a:r>
              <a:rPr lang="ja-JP" altLang="en-US" dirty="0"/>
              <a:t>部</a:t>
            </a:r>
            <a:r>
              <a:rPr kumimoji="1" lang="ja-JP" altLang="en-US" dirty="0"/>
              <a:t>：</a:t>
            </a:r>
            <a:r>
              <a:rPr kumimoji="1" lang="en-US" altLang="ja-JP" dirty="0" err="1">
                <a:latin typeface="Consolas" charset="0"/>
                <a:ea typeface="Consolas" charset="0"/>
                <a:cs typeface="Consolas" charset="0"/>
              </a:rPr>
              <a:t>i</a:t>
            </a:r>
            <a:r>
              <a:rPr lang="en-US" altLang="ja-JP" dirty="0">
                <a:latin typeface="Consolas" charset="0"/>
                <a:ea typeface="Consolas" charset="0"/>
                <a:cs typeface="Consolas" charset="0"/>
              </a:rPr>
              <a:t> = 0</a:t>
            </a:r>
          </a:p>
          <a:p>
            <a:pPr lvl="2">
              <a:lnSpc>
                <a:spcPct val="110000"/>
              </a:lnSpc>
            </a:pPr>
            <a:r>
              <a:rPr kumimoji="1" lang="ja-JP" altLang="en-US" dirty="0"/>
              <a:t>継続条件：</a:t>
            </a:r>
            <a:r>
              <a:rPr kumimoji="1" lang="en-US" altLang="ja-JP" dirty="0" err="1">
                <a:latin typeface="Consolas" charset="0"/>
                <a:ea typeface="Consolas" charset="0"/>
                <a:cs typeface="Consolas" charset="0"/>
              </a:rPr>
              <a:t>i</a:t>
            </a:r>
            <a:r>
              <a:rPr kumimoji="1" lang="en-US" altLang="ja-JP" dirty="0">
                <a:latin typeface="Consolas" charset="0"/>
                <a:ea typeface="Consolas" charset="0"/>
                <a:cs typeface="Consolas" charset="0"/>
              </a:rPr>
              <a:t> &lt; </a:t>
            </a:r>
            <a:r>
              <a:rPr kumimoji="1" lang="en-US" altLang="ja-JP" dirty="0" err="1">
                <a:latin typeface="Consolas" charset="0"/>
                <a:ea typeface="Consolas" charset="0"/>
                <a:cs typeface="Consolas" charset="0"/>
              </a:rPr>
              <a:t>args.length</a:t>
            </a:r>
            <a:endParaRPr kumimoji="1" lang="en-US" altLang="ja-JP" dirty="0">
              <a:latin typeface="Consolas" charset="0"/>
              <a:ea typeface="Consolas" charset="0"/>
              <a:cs typeface="Consolas" charset="0"/>
            </a:endParaRPr>
          </a:p>
          <a:p>
            <a:pPr lvl="2">
              <a:lnSpc>
                <a:spcPct val="110000"/>
              </a:lnSpc>
            </a:pPr>
            <a:r>
              <a:rPr kumimoji="1" lang="ja-JP" altLang="en-US" dirty="0"/>
              <a:t>反復部：　</a:t>
            </a:r>
            <a:r>
              <a:rPr kumimoji="1" lang="en-US" altLang="ja-JP" dirty="0" err="1">
                <a:latin typeface="Consolas" charset="0"/>
                <a:ea typeface="Consolas" charset="0"/>
                <a:cs typeface="Consolas" charset="0"/>
              </a:rPr>
              <a:t>i</a:t>
            </a:r>
            <a:r>
              <a:rPr kumimoji="1" lang="en-US" altLang="ja-JP" dirty="0">
                <a:latin typeface="Consolas" charset="0"/>
                <a:ea typeface="Consolas" charset="0"/>
                <a:cs typeface="Consolas" charset="0"/>
              </a:rPr>
              <a:t>++</a:t>
            </a:r>
          </a:p>
          <a:p>
            <a:pPr lvl="1">
              <a:lnSpc>
                <a:spcPct val="110000"/>
              </a:lnSpc>
            </a:pPr>
            <a:r>
              <a:rPr lang="ja-JP" altLang="en-US" dirty="0"/>
              <a:t>これだけややこしいものがプログラムのいたるところにあると混乱の元．</a:t>
            </a:r>
            <a:endParaRPr kumimoji="1" lang="ja-JP" altLang="en-US" dirty="0"/>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36</a:t>
            </a:fld>
            <a:endParaRPr lang="en-GB" altLang="en-US"/>
          </a:p>
        </p:txBody>
      </p:sp>
    </p:spTree>
    <p:extLst>
      <p:ext uri="{BB962C8B-B14F-4D97-AF65-F5344CB8AC3E}">
        <p14:creationId xmlns:p14="http://schemas.microsoft.com/office/powerpoint/2010/main" val="338535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どうす</a:t>
            </a:r>
            <a:r>
              <a:rPr lang="ja-JP" altLang="en-US" dirty="0"/>
              <a:t>る？</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a:lnSpc>
                <a:spcPct val="110000"/>
              </a:lnSpc>
            </a:pPr>
            <a:r>
              <a:rPr lang="ja-JP" altLang="en-US" dirty="0"/>
              <a:t>解決策１：拡張</a:t>
            </a:r>
            <a:r>
              <a:rPr lang="en-US" altLang="ja-JP" dirty="0"/>
              <a:t>for</a:t>
            </a:r>
            <a:r>
              <a:rPr lang="ja-JP" altLang="en-US" dirty="0"/>
              <a:t>文を使う．</a:t>
            </a:r>
            <a:endParaRPr lang="en-US" altLang="ja-JP" dirty="0"/>
          </a:p>
          <a:p>
            <a:pPr lvl="1">
              <a:lnSpc>
                <a:spcPct val="110000"/>
              </a:lnSpc>
            </a:pPr>
            <a:r>
              <a:rPr kumimoji="1" lang="en-US" altLang="ja-JP" dirty="0">
                <a:latin typeface="Consolas" charset="0"/>
                <a:ea typeface="Consolas" charset="0"/>
                <a:cs typeface="Consolas" charset="0"/>
              </a:rPr>
              <a:t>for(String </a:t>
            </a:r>
            <a:r>
              <a:rPr kumimoji="1" lang="en-US" altLang="ja-JP" dirty="0" err="1">
                <a:latin typeface="Consolas" charset="0"/>
                <a:ea typeface="Consolas" charset="0"/>
                <a:cs typeface="Consolas" charset="0"/>
              </a:rPr>
              <a:t>arg</a:t>
            </a:r>
            <a:r>
              <a:rPr kumimoji="1" lang="en-US" altLang="ja-JP" dirty="0">
                <a:latin typeface="Consolas" charset="0"/>
                <a:ea typeface="Consolas" charset="0"/>
                <a:cs typeface="Consolas" charset="0"/>
              </a:rPr>
              <a:t>: </a:t>
            </a:r>
            <a:r>
              <a:rPr kumimoji="1" lang="en-US" altLang="ja-JP" dirty="0" err="1">
                <a:latin typeface="Consolas" charset="0"/>
                <a:ea typeface="Consolas" charset="0"/>
                <a:cs typeface="Consolas" charset="0"/>
              </a:rPr>
              <a:t>args</a:t>
            </a:r>
            <a:r>
              <a:rPr kumimoji="1" lang="en-US" altLang="ja-JP" dirty="0">
                <a:latin typeface="Consolas" charset="0"/>
                <a:ea typeface="Consolas" charset="0"/>
                <a:cs typeface="Consolas" charset="0"/>
              </a:rPr>
              <a:t>)</a:t>
            </a:r>
          </a:p>
          <a:p>
            <a:pPr>
              <a:lnSpc>
                <a:spcPct val="110000"/>
              </a:lnSpc>
            </a:pPr>
            <a:r>
              <a:rPr lang="ja-JP" altLang="en-US" dirty="0"/>
              <a:t>解決策２：関数型インターフェースを利用する．</a:t>
            </a:r>
            <a:endParaRPr lang="en-US" altLang="ja-JP" dirty="0"/>
          </a:p>
          <a:p>
            <a:pPr lvl="1">
              <a:lnSpc>
                <a:spcPct val="110000"/>
              </a:lnSpc>
            </a:pPr>
            <a:r>
              <a:rPr kumimoji="1" lang="en-US" altLang="ja-JP" dirty="0" err="1">
                <a:latin typeface="Consolas" charset="0"/>
                <a:ea typeface="Consolas" charset="0"/>
                <a:cs typeface="Consolas" charset="0"/>
              </a:rPr>
              <a:t>Arrays.stream</a:t>
            </a:r>
            <a:r>
              <a:rPr kumimoji="1" lang="en-US" altLang="ja-JP" dirty="0">
                <a:latin typeface="Consolas" charset="0"/>
                <a:ea typeface="Consolas" charset="0"/>
                <a:cs typeface="Consolas" charset="0"/>
              </a:rPr>
              <a:t>(</a:t>
            </a:r>
            <a:r>
              <a:rPr kumimoji="1" lang="en-US" altLang="ja-JP" dirty="0" err="1">
                <a:latin typeface="Consolas" charset="0"/>
                <a:ea typeface="Consolas" charset="0"/>
                <a:cs typeface="Consolas" charset="0"/>
              </a:rPr>
              <a:t>args</a:t>
            </a:r>
            <a:r>
              <a:rPr kumimoji="1" lang="en-US" altLang="ja-JP" dirty="0">
                <a:latin typeface="Consolas" charset="0"/>
                <a:ea typeface="Consolas" charset="0"/>
                <a:cs typeface="Consolas" charset="0"/>
              </a:rPr>
              <a:t>)</a:t>
            </a:r>
          </a:p>
          <a:p>
            <a:pPr lvl="5">
              <a:lnSpc>
                <a:spcPct val="110000"/>
              </a:lnSpc>
            </a:pPr>
            <a:endParaRPr kumimoji="1" lang="en-US" altLang="ja-JP" dirty="0"/>
          </a:p>
          <a:p>
            <a:pPr>
              <a:lnSpc>
                <a:spcPct val="110000"/>
              </a:lnSpc>
            </a:pPr>
            <a:r>
              <a:rPr kumimoji="1" lang="en-US" altLang="ja-JP" dirty="0"/>
              <a:t>Java 8 </a:t>
            </a:r>
            <a:r>
              <a:rPr kumimoji="1" lang="ja-JP" altLang="en-US" dirty="0"/>
              <a:t>からは，関数型インターフェースの利用が主流になりつつある．</a:t>
            </a:r>
            <a:endParaRPr lang="en-US" altLang="ja-JP" dirty="0"/>
          </a:p>
          <a:p>
            <a:pPr lvl="1">
              <a:lnSpc>
                <a:spcPct val="110000"/>
              </a:lnSpc>
            </a:pPr>
            <a:r>
              <a:rPr kumimoji="1" lang="en-US" altLang="ja-JP" dirty="0"/>
              <a:t>for</a:t>
            </a:r>
            <a:r>
              <a:rPr kumimoji="1" lang="ja-JP" altLang="en-US" dirty="0"/>
              <a:t>文禁止が主流になりつつある．</a:t>
            </a:r>
          </a:p>
        </p:txBody>
      </p:sp>
      <p:sp>
        <p:nvSpPr>
          <p:cNvPr id="5" name="フッター プレースホルダー 4"/>
          <p:cNvSpPr>
            <a:spLocks noGrp="1"/>
          </p:cNvSpPr>
          <p:nvPr>
            <p:ph type="ftr" sz="quarter" idx="11"/>
          </p:nvPr>
        </p:nvSpPr>
        <p:spPr/>
        <p:txBody>
          <a:bodyPr/>
          <a:lstStyle/>
          <a:p>
            <a:pPr>
              <a:defRPr/>
            </a:pPr>
            <a:r>
              <a:rPr lang="ja-JP" altLang="en-US"/>
              <a:t>セミナー</a:t>
            </a:r>
            <a:r>
              <a:rPr lang="en-US" altLang="ja-JP"/>
              <a:t>D (</a:t>
            </a:r>
            <a:r>
              <a:rPr lang="ja-JP" altLang="en-US"/>
              <a:t>玉田）</a:t>
            </a:r>
            <a:endParaRPr lang="en-GB"/>
          </a:p>
        </p:txBody>
      </p:sp>
      <p:sp>
        <p:nvSpPr>
          <p:cNvPr id="6" name="スライド番号プレースホルダー 5"/>
          <p:cNvSpPr>
            <a:spLocks noGrp="1"/>
          </p:cNvSpPr>
          <p:nvPr>
            <p:ph type="sldNum" sz="quarter" idx="12"/>
          </p:nvPr>
        </p:nvSpPr>
        <p:spPr/>
        <p:txBody>
          <a:bodyPr/>
          <a:lstStyle/>
          <a:p>
            <a:pPr>
              <a:defRPr/>
            </a:pPr>
            <a:fld id="{CA14EF38-BE4F-4D79-BE22-F2372540FEE6}" type="slidenum">
              <a:rPr lang="en-GB" altLang="en-US" smtClean="0"/>
              <a:pPr>
                <a:defRPr/>
              </a:pPr>
              <a:t>37</a:t>
            </a:fld>
            <a:endParaRPr lang="en-GB" altLang="en-US"/>
          </a:p>
        </p:txBody>
      </p:sp>
    </p:spTree>
    <p:extLst>
      <p:ext uri="{BB962C8B-B14F-4D97-AF65-F5344CB8AC3E}">
        <p14:creationId xmlns:p14="http://schemas.microsoft.com/office/powerpoint/2010/main" val="156185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AA750-2DA9-7E41-9F6A-37867D6A03A3}"/>
              </a:ext>
            </a:extLst>
          </p:cNvPr>
          <p:cNvSpPr>
            <a:spLocks noGrp="1"/>
          </p:cNvSpPr>
          <p:nvPr>
            <p:ph type="title"/>
          </p:nvPr>
        </p:nvSpPr>
        <p:spPr/>
        <p:txBody>
          <a:bodyPr>
            <a:normAutofit/>
          </a:bodyPr>
          <a:lstStyle/>
          <a:p>
            <a:r>
              <a:rPr kumimoji="1" lang="ja-JP" altLang="en-US"/>
              <a:t>そろそろ</a:t>
            </a:r>
            <a:r>
              <a:rPr kumimoji="1" lang="en-US" altLang="ja-JP" dirty="0"/>
              <a:t>for</a:t>
            </a:r>
            <a:r>
              <a:rPr lang="ja-JP" altLang="en-US"/>
              <a:t>文は時代遅れ</a:t>
            </a:r>
            <a:endParaRPr kumimoji="1" lang="ja-JP" altLang="en-US"/>
          </a:p>
        </p:txBody>
      </p:sp>
      <p:sp>
        <p:nvSpPr>
          <p:cNvPr id="3" name="コンテンツ プレースホルダー 2">
            <a:extLst>
              <a:ext uri="{FF2B5EF4-FFF2-40B4-BE49-F238E27FC236}">
                <a16:creationId xmlns:a16="http://schemas.microsoft.com/office/drawing/2014/main" id="{2170D3F9-6299-7D43-A94E-D5DF8BD57A1C}"/>
              </a:ext>
            </a:extLst>
          </p:cNvPr>
          <p:cNvSpPr>
            <a:spLocks noGrp="1"/>
          </p:cNvSpPr>
          <p:nvPr>
            <p:ph idx="1"/>
          </p:nvPr>
        </p:nvSpPr>
        <p:spPr/>
        <p:txBody>
          <a:bodyPr>
            <a:normAutofit fontScale="62500" lnSpcReduction="20000"/>
          </a:bodyPr>
          <a:lstStyle/>
          <a:p>
            <a:pPr>
              <a:lnSpc>
                <a:spcPct val="120000"/>
              </a:lnSpc>
            </a:pPr>
            <a:r>
              <a:rPr kumimoji="1" lang="ja-JP" altLang="en-US"/>
              <a:t>変数の再代入が存在する構文自体に問題がある．</a:t>
            </a:r>
            <a:endParaRPr kumimoji="1" lang="en-US" altLang="ja-JP" dirty="0"/>
          </a:p>
          <a:p>
            <a:pPr lvl="1">
              <a:lnSpc>
                <a:spcPct val="120000"/>
              </a:lnSpc>
            </a:pPr>
            <a:r>
              <a:rPr kumimoji="1" lang="en-US" altLang="ja-JP" dirty="0" err="1">
                <a:latin typeface="Consolas" panose="020B0609020204030204" pitchFamily="49" charset="0"/>
                <a:cs typeface="Consolas" panose="020B0609020204030204" pitchFamily="49" charset="0"/>
              </a:rPr>
              <a:t>const</a:t>
            </a:r>
            <a:r>
              <a:rPr lang="ja-JP" altLang="en-US"/>
              <a:t>（もしくは</a:t>
            </a:r>
            <a:r>
              <a:rPr lang="en-US" altLang="ja-JP" dirty="0" err="1">
                <a:latin typeface="Consolas" panose="020B0609020204030204" pitchFamily="49" charset="0"/>
                <a:cs typeface="Consolas" panose="020B0609020204030204" pitchFamily="49" charset="0"/>
              </a:rPr>
              <a:t>val</a:t>
            </a:r>
            <a:r>
              <a:rPr lang="ja-JP" altLang="en-US"/>
              <a:t>）</a:t>
            </a:r>
            <a:r>
              <a:rPr kumimoji="1" lang="ja-JP" altLang="en-US"/>
              <a:t>だけでプログラムを書きたい．</a:t>
            </a:r>
            <a:endParaRPr kumimoji="1" lang="en-US" altLang="ja-JP" dirty="0"/>
          </a:p>
          <a:p>
            <a:pPr lvl="2">
              <a:lnSpc>
                <a:spcPct val="120000"/>
              </a:lnSpc>
            </a:pPr>
            <a:r>
              <a:rPr lang="ja-JP" altLang="en-US"/>
              <a:t>変数への代入は初期値だけにしたい．</a:t>
            </a:r>
            <a:endParaRPr lang="en-US" altLang="ja-JP" dirty="0"/>
          </a:p>
          <a:p>
            <a:pPr>
              <a:lnSpc>
                <a:spcPct val="120000"/>
              </a:lnSpc>
            </a:pPr>
            <a:r>
              <a:rPr lang="ja-JP" altLang="en-US"/>
              <a:t>リファクタリング第</a:t>
            </a:r>
            <a:r>
              <a:rPr lang="en-US" altLang="ja-JP" dirty="0"/>
              <a:t>2</a:t>
            </a:r>
            <a:r>
              <a:rPr lang="ja-JP" altLang="en-US"/>
              <a:t>版で追加された</a:t>
            </a:r>
            <a:br>
              <a:rPr lang="en-US" altLang="ja-JP" dirty="0"/>
            </a:br>
            <a:r>
              <a:rPr lang="ja-JP" altLang="en-US"/>
              <a:t>不吉な匂い</a:t>
            </a:r>
            <a:endParaRPr lang="en-US" altLang="ja-JP" dirty="0"/>
          </a:p>
          <a:p>
            <a:pPr lvl="1">
              <a:lnSpc>
                <a:spcPct val="120000"/>
              </a:lnSpc>
            </a:pPr>
            <a:r>
              <a:rPr lang="ja-JP" altLang="en-US"/>
              <a:t>不可思議な名前</a:t>
            </a:r>
            <a:r>
              <a:rPr lang="en-US" altLang="ja-JP" dirty="0"/>
              <a:t>(Mysterious Name) </a:t>
            </a:r>
          </a:p>
          <a:p>
            <a:pPr lvl="1">
              <a:lnSpc>
                <a:spcPct val="120000"/>
              </a:lnSpc>
            </a:pPr>
            <a:r>
              <a:rPr lang="ja-JP" altLang="en-US"/>
              <a:t>グローバルデータ</a:t>
            </a:r>
            <a:r>
              <a:rPr lang="en-US" altLang="ja-JP" dirty="0"/>
              <a:t>(Global Data)</a:t>
            </a:r>
          </a:p>
          <a:p>
            <a:pPr lvl="1">
              <a:lnSpc>
                <a:spcPct val="120000"/>
              </a:lnSpc>
            </a:pPr>
            <a:r>
              <a:rPr lang="ja-JP" altLang="en-US"/>
              <a:t>変更可能なデータ</a:t>
            </a:r>
            <a:r>
              <a:rPr lang="en-US" altLang="ja-JP" dirty="0"/>
              <a:t>(Mutable Data)</a:t>
            </a:r>
          </a:p>
          <a:p>
            <a:pPr lvl="1">
              <a:lnSpc>
                <a:spcPct val="120000"/>
              </a:lnSpc>
            </a:pPr>
            <a:r>
              <a:rPr lang="ja-JP" altLang="en-US"/>
              <a:t>ループ</a:t>
            </a:r>
            <a:r>
              <a:rPr lang="en-US" altLang="ja-JP" dirty="0"/>
              <a:t>(Loop)</a:t>
            </a:r>
          </a:p>
        </p:txBody>
      </p:sp>
      <p:sp>
        <p:nvSpPr>
          <p:cNvPr id="5" name="フッター プレースホルダー 4">
            <a:extLst>
              <a:ext uri="{FF2B5EF4-FFF2-40B4-BE49-F238E27FC236}">
                <a16:creationId xmlns:a16="http://schemas.microsoft.com/office/drawing/2014/main" id="{2E235B2A-B500-8244-BFF0-ECE4583D636D}"/>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9CF0E14C-C8FC-324D-9F44-61830C9B0B1D}"/>
              </a:ext>
            </a:extLst>
          </p:cNvPr>
          <p:cNvSpPr>
            <a:spLocks noGrp="1"/>
          </p:cNvSpPr>
          <p:nvPr>
            <p:ph type="sldNum" sz="quarter" idx="12"/>
          </p:nvPr>
        </p:nvSpPr>
        <p:spPr/>
        <p:txBody>
          <a:bodyPr/>
          <a:lstStyle/>
          <a:p>
            <a:fld id="{24785B65-FD71-8B41-B484-67B8C90169D7}" type="slidenum">
              <a:rPr kumimoji="1" lang="ja-JP" altLang="en-US" smtClean="0"/>
              <a:t>38</a:t>
            </a:fld>
            <a:endParaRPr kumimoji="1" lang="ja-JP" altLang="en-US"/>
          </a:p>
        </p:txBody>
      </p:sp>
      <p:pic>
        <p:nvPicPr>
          <p:cNvPr id="1026" name="Picture 2">
            <a:extLst>
              <a:ext uri="{FF2B5EF4-FFF2-40B4-BE49-F238E27FC236}">
                <a16:creationId xmlns:a16="http://schemas.microsoft.com/office/drawing/2014/main" id="{945BA583-2FDE-83C4-4A46-2A7923D83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12" y="2847816"/>
            <a:ext cx="2566988" cy="33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65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39</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7"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7" y="3722630"/>
            <a:ext cx="7804738" cy="2589270"/>
            <a:chOff x="758971" y="3626155"/>
            <a:chExt cx="7804738" cy="2589270"/>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1" y="3626155"/>
              <a:ext cx="7804738" cy="2589270"/>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(new Consumer&lt;&gt;(){</a:t>
              </a:r>
            </a:p>
            <a:p>
              <a:r>
                <a:rPr lang="en-US" altLang="ja-JP" sz="2400" dirty="0">
                  <a:latin typeface="Consolas" panose="020B0609020204030204" pitchFamily="49" charset="0"/>
                  <a:cs typeface="Consolas" panose="020B0609020204030204" pitchFamily="49" charset="0"/>
                </a:rPr>
                <a:t>    public void accept(String value){</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(value);</a:t>
              </a:r>
            </a:p>
            <a:p>
              <a:r>
                <a:rPr kumimoji="1" lang="en-US" altLang="ja-JP" sz="2400" dirty="0">
                  <a:latin typeface="Consolas" panose="020B0609020204030204" pitchFamily="49" charset="0"/>
                  <a:cs typeface="Consolas" panose="020B0609020204030204" pitchFamily="49" charset="0"/>
                </a:rPr>
                <a:t>    }     </a:t>
              </a: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Tree>
    <p:extLst>
      <p:ext uri="{BB962C8B-B14F-4D97-AF65-F5344CB8AC3E}">
        <p14:creationId xmlns:p14="http://schemas.microsoft.com/office/powerpoint/2010/main" val="17082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4B99DC-A2AE-9141-B1C5-7F6DA63EFDB0}"/>
              </a:ext>
            </a:extLst>
          </p:cNvPr>
          <p:cNvSpPr>
            <a:spLocks noGrp="1"/>
          </p:cNvSpPr>
          <p:nvPr>
            <p:ph type="title"/>
          </p:nvPr>
        </p:nvSpPr>
        <p:spPr/>
        <p:txBody>
          <a:bodyPr>
            <a:normAutofit/>
          </a:bodyPr>
          <a:lstStyle/>
          <a:p>
            <a:r>
              <a:rPr kumimoji="1" lang="ja-JP" altLang="en-US"/>
              <a:t>ブランチ戦略</a:t>
            </a:r>
            <a:r>
              <a:rPr kumimoji="1" lang="en-US" altLang="ja-JP" baseline="30000" dirty="0"/>
              <a:t>[1, 2]</a:t>
            </a:r>
            <a:endParaRPr kumimoji="1" lang="ja-JP" altLang="en-US" baseline="30000"/>
          </a:p>
        </p:txBody>
      </p:sp>
      <p:sp>
        <p:nvSpPr>
          <p:cNvPr id="43" name="コンテンツ プレースホルダー 42">
            <a:extLst>
              <a:ext uri="{FF2B5EF4-FFF2-40B4-BE49-F238E27FC236}">
                <a16:creationId xmlns:a16="http://schemas.microsoft.com/office/drawing/2014/main" id="{66FDF038-F102-3F49-9382-CF263F630FC3}"/>
              </a:ext>
            </a:extLst>
          </p:cNvPr>
          <p:cNvSpPr>
            <a:spLocks noGrp="1"/>
          </p:cNvSpPr>
          <p:nvPr>
            <p:ph idx="1"/>
          </p:nvPr>
        </p:nvSpPr>
        <p:spPr>
          <a:xfrm>
            <a:off x="838200" y="1825625"/>
            <a:ext cx="10744200" cy="3416360"/>
          </a:xfrm>
        </p:spPr>
        <p:txBody>
          <a:bodyPr>
            <a:normAutofit fontScale="77500" lnSpcReduction="20000"/>
          </a:bodyPr>
          <a:lstStyle/>
          <a:p>
            <a:pPr>
              <a:lnSpc>
                <a:spcPct val="120000"/>
              </a:lnSpc>
            </a:pPr>
            <a:r>
              <a:rPr lang="ja-JP" altLang="en-US"/>
              <a:t>ブランチ戦略の実施に</a:t>
            </a:r>
            <a:r>
              <a:rPr kumimoji="1" lang="ja-JP" altLang="en-US"/>
              <a:t>はオーバーヘッドがある．</a:t>
            </a:r>
            <a:endParaRPr kumimoji="1" lang="en-US" altLang="ja-JP" dirty="0"/>
          </a:p>
          <a:p>
            <a:pPr lvl="1">
              <a:lnSpc>
                <a:spcPct val="120000"/>
              </a:lnSpc>
            </a:pPr>
            <a:r>
              <a:rPr lang="ja-JP" altLang="en-US"/>
              <a:t>一方で，ソフトウェアの品質に影響を与える．</a:t>
            </a:r>
            <a:endParaRPr lang="en-US" altLang="ja-JP" dirty="0"/>
          </a:p>
          <a:p>
            <a:pPr lvl="1">
              <a:lnSpc>
                <a:spcPct val="120000"/>
              </a:lnSpc>
            </a:pPr>
            <a:r>
              <a:rPr kumimoji="1" lang="ja-JP" altLang="en-US"/>
              <a:t>ブランチ構造のミスはリリース後の故障率に影響する</a:t>
            </a:r>
            <a:r>
              <a:rPr kumimoji="1" lang="en-US" altLang="ja-JP" baseline="30000" dirty="0"/>
              <a:t>[2]</a:t>
            </a:r>
            <a:r>
              <a:rPr kumimoji="1" lang="ja-JP" altLang="en-US"/>
              <a:t>．</a:t>
            </a:r>
            <a:endParaRPr kumimoji="1" lang="en-US" altLang="ja-JP" dirty="0"/>
          </a:p>
          <a:p>
            <a:pPr>
              <a:lnSpc>
                <a:spcPct val="120000"/>
              </a:lnSpc>
            </a:pPr>
            <a:r>
              <a:rPr lang="ja-JP" altLang="en-US"/>
              <a:t>ブランチ戦略は必要だが，導入にはコストがかかる．</a:t>
            </a:r>
            <a:endParaRPr kumimoji="1" lang="ja-JP" altLang="en-US"/>
          </a:p>
        </p:txBody>
      </p:sp>
      <p:sp>
        <p:nvSpPr>
          <p:cNvPr id="5" name="フッター プレースホルダー 4">
            <a:extLst>
              <a:ext uri="{FF2B5EF4-FFF2-40B4-BE49-F238E27FC236}">
                <a16:creationId xmlns:a16="http://schemas.microsoft.com/office/drawing/2014/main" id="{827143CC-AA7B-F146-A697-E8A68DD8A449}"/>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2EB3AB25-40B2-9446-852F-13BD841DA874}"/>
              </a:ext>
            </a:extLst>
          </p:cNvPr>
          <p:cNvSpPr>
            <a:spLocks noGrp="1"/>
          </p:cNvSpPr>
          <p:nvPr>
            <p:ph type="sldNum" sz="quarter" idx="12"/>
          </p:nvPr>
        </p:nvSpPr>
        <p:spPr/>
        <p:txBody>
          <a:bodyPr/>
          <a:lstStyle/>
          <a:p>
            <a:fld id="{24785B65-FD71-8B41-B484-67B8C90169D7}" type="slidenum">
              <a:rPr kumimoji="1" lang="ja-JP" altLang="en-US" smtClean="0"/>
              <a:t>4</a:t>
            </a:fld>
            <a:endParaRPr kumimoji="1" lang="ja-JP" altLang="en-US"/>
          </a:p>
        </p:txBody>
      </p:sp>
      <p:sp>
        <p:nvSpPr>
          <p:cNvPr id="7" name="テキスト ボックス 6">
            <a:extLst>
              <a:ext uri="{FF2B5EF4-FFF2-40B4-BE49-F238E27FC236}">
                <a16:creationId xmlns:a16="http://schemas.microsoft.com/office/drawing/2014/main" id="{2C44677F-453F-A146-87A1-964E7DB9DAF3}"/>
              </a:ext>
            </a:extLst>
          </p:cNvPr>
          <p:cNvSpPr txBox="1"/>
          <p:nvPr/>
        </p:nvSpPr>
        <p:spPr>
          <a:xfrm>
            <a:off x="838200" y="5020310"/>
            <a:ext cx="10515600" cy="1323439"/>
          </a:xfrm>
          <a:prstGeom prst="rect">
            <a:avLst/>
          </a:prstGeom>
          <a:noFill/>
        </p:spPr>
        <p:txBody>
          <a:bodyPr wrap="square" rtlCol="0">
            <a:spAutoFit/>
          </a:bodyPr>
          <a:lstStyle/>
          <a:p>
            <a:pPr marL="358775" indent="-349250"/>
            <a:r>
              <a:rPr kumimoji="1" lang="en-US" altLang="ja-JP" sz="1600" dirty="0"/>
              <a:t>[1] 	Chuck </a:t>
            </a:r>
            <a:r>
              <a:rPr kumimoji="1" lang="en-US" altLang="ja-JP" sz="1600" dirty="0" err="1"/>
              <a:t>Walrad</a:t>
            </a:r>
            <a:r>
              <a:rPr kumimoji="1" lang="en-US" altLang="ja-JP" sz="1600" dirty="0"/>
              <a:t>, and Darrel Storm</a:t>
            </a:r>
            <a:r>
              <a:rPr lang="en-US" altLang="ja-JP" sz="1600" dirty="0"/>
              <a:t>, “The importance of branching models in SCM,” Computer, Vol.35, Issue 9, pp.31—38, November 2002.</a:t>
            </a:r>
            <a:endParaRPr kumimoji="1" lang="en-US" altLang="ja-JP" sz="1600" dirty="0"/>
          </a:p>
          <a:p>
            <a:pPr marL="358775" indent="-349250"/>
            <a:r>
              <a:rPr lang="en-US" altLang="ja-JP" sz="1600" dirty="0"/>
              <a:t>[2]	Emad Shihab, Christian Bird, and Thomas Zimmermann, “The effect of branching strategies on software quality,” Proc. of the 2012 ACM-IEEE International Symposium on Empirical Software Engineering and Measurement, September 2012.</a:t>
            </a:r>
            <a:endParaRPr kumimoji="1" lang="ja-JP" altLang="en-US" sz="1600"/>
          </a:p>
        </p:txBody>
      </p:sp>
    </p:spTree>
    <p:extLst>
      <p:ext uri="{BB962C8B-B14F-4D97-AF65-F5344CB8AC3E}">
        <p14:creationId xmlns:p14="http://schemas.microsoft.com/office/powerpoint/2010/main" val="23103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40</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7"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0" y="1386378"/>
            <a:ext cx="12192000"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7" y="3722630"/>
            <a:ext cx="7804738" cy="2589270"/>
            <a:chOff x="758971" y="3626155"/>
            <a:chExt cx="7804738" cy="2589270"/>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1" y="3626155"/>
              <a:ext cx="7804738" cy="2589270"/>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(new Consumer&lt;&gt;(){</a:t>
              </a:r>
            </a:p>
            <a:p>
              <a:r>
                <a:rPr lang="en-US" altLang="ja-JP" sz="2400" dirty="0">
                  <a:latin typeface="Consolas" panose="020B0609020204030204" pitchFamily="49" charset="0"/>
                  <a:cs typeface="Consolas" panose="020B0609020204030204" pitchFamily="49" charset="0"/>
                </a:rPr>
                <a:t>    public void accept(String value){</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(value);</a:t>
              </a:r>
            </a:p>
            <a:p>
              <a:r>
                <a:rPr kumimoji="1" lang="en-US" altLang="ja-JP" sz="2400" dirty="0">
                  <a:latin typeface="Consolas" panose="020B0609020204030204" pitchFamily="49" charset="0"/>
                  <a:cs typeface="Consolas" panose="020B0609020204030204" pitchFamily="49" charset="0"/>
                </a:rPr>
                <a:t>    }     </a:t>
              </a: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Tree>
    <p:extLst>
      <p:ext uri="{BB962C8B-B14F-4D97-AF65-F5344CB8AC3E}">
        <p14:creationId xmlns:p14="http://schemas.microsoft.com/office/powerpoint/2010/main" val="171671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41</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5"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128953" y="1542742"/>
            <a:ext cx="11934094"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5" y="3722630"/>
            <a:ext cx="7804739" cy="1957201"/>
            <a:chOff x="758969" y="3626155"/>
            <a:chExt cx="7804739" cy="1957201"/>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69" y="3626155"/>
              <a:ext cx="7804739" cy="1957201"/>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a:latin typeface="Consolas" panose="020B0609020204030204" pitchFamily="49" charset="0"/>
                  <a:cs typeface="Consolas" panose="020B0609020204030204" pitchFamily="49" charset="0"/>
                </a:rPr>
                <a:t>(String value) -&gt; {</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(value);</a:t>
              </a:r>
            </a:p>
            <a:p>
              <a:r>
                <a:rPr kumimoji="1" lang="en-US" altLang="ja-JP" sz="2400" dirty="0">
                  <a:latin typeface="Consolas" panose="020B0609020204030204" pitchFamily="49" charset="0"/>
                  <a:cs typeface="Consolas" panose="020B0609020204030204" pitchFamily="49" charset="0"/>
                </a:rPr>
                <a:t>}</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
        <p:nvSpPr>
          <p:cNvPr id="13" name="テキスト ボックス 12">
            <a:extLst>
              <a:ext uri="{FF2B5EF4-FFF2-40B4-BE49-F238E27FC236}">
                <a16:creationId xmlns:a16="http://schemas.microsoft.com/office/drawing/2014/main" id="{26107294-53C8-824C-B284-974718B81ECE}"/>
              </a:ext>
            </a:extLst>
          </p:cNvPr>
          <p:cNvSpPr txBox="1"/>
          <p:nvPr/>
        </p:nvSpPr>
        <p:spPr>
          <a:xfrm>
            <a:off x="7983414" y="3912167"/>
            <a:ext cx="3950680" cy="2062103"/>
          </a:xfrm>
          <a:prstGeom prst="rect">
            <a:avLst/>
          </a:prstGeom>
          <a:noFill/>
        </p:spPr>
        <p:txBody>
          <a:bodyPr wrap="square" rtlCol="0">
            <a:spAutoFit/>
          </a:bodyPr>
          <a:lstStyle/>
          <a:p>
            <a:r>
              <a:rPr kumimoji="1" lang="ja-JP" altLang="en-US" sz="3200">
                <a:latin typeface="Meiryo" panose="020B0604030504040204" pitchFamily="34" charset="-128"/>
                <a:ea typeface="Meiryo" panose="020B0604030504040204" pitchFamily="34" charset="-128"/>
              </a:rPr>
              <a:t>メソッドが一つだけなら</a:t>
            </a:r>
            <a:r>
              <a:rPr lang="ja-JP" altLang="en-US" sz="3200">
                <a:latin typeface="Meiryo" panose="020B0604030504040204" pitchFamily="34" charset="-128"/>
                <a:ea typeface="Meiryo" panose="020B0604030504040204" pitchFamily="34" charset="-128"/>
              </a:rPr>
              <a:t>クラス定義部分</a:t>
            </a:r>
            <a:r>
              <a:rPr lang="en-US" altLang="ja-JP" sz="3200" dirty="0">
                <a:latin typeface="Meiryo" panose="020B0604030504040204" pitchFamily="34" charset="-128"/>
                <a:ea typeface="Meiryo" panose="020B0604030504040204" pitchFamily="34" charset="-128"/>
              </a:rPr>
              <a:t>,</a:t>
            </a:r>
          </a:p>
          <a:p>
            <a:r>
              <a:rPr lang="ja-JP" altLang="en-US" sz="3200">
                <a:latin typeface="Meiryo" panose="020B0604030504040204" pitchFamily="34" charset="-128"/>
                <a:ea typeface="Meiryo" panose="020B0604030504040204" pitchFamily="34" charset="-128"/>
              </a:rPr>
              <a:t>メソッド宣言部分を省略できる．</a:t>
            </a:r>
            <a:endParaRPr kumimoji="1" lang="ja-JP" altLang="en-US" sz="3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407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42</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6"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164124" y="1398341"/>
            <a:ext cx="11934094"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6" y="3722630"/>
            <a:ext cx="7804738" cy="1957201"/>
            <a:chOff x="758970" y="3626155"/>
            <a:chExt cx="7804738" cy="1957201"/>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0" y="3626155"/>
              <a:ext cx="7804738" cy="1957201"/>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a:latin typeface="Consolas" panose="020B0609020204030204" pitchFamily="49" charset="0"/>
                  <a:cs typeface="Consolas" panose="020B0609020204030204" pitchFamily="49" charset="0"/>
                </a:rPr>
                <a:t>(String value) -&gt; </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(value)</a:t>
              </a: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
        <p:nvSpPr>
          <p:cNvPr id="20" name="テキスト ボックス 19">
            <a:extLst>
              <a:ext uri="{FF2B5EF4-FFF2-40B4-BE49-F238E27FC236}">
                <a16:creationId xmlns:a16="http://schemas.microsoft.com/office/drawing/2014/main" id="{4D063ADB-2EC9-8246-862E-BBEB54A1FD35}"/>
              </a:ext>
            </a:extLst>
          </p:cNvPr>
          <p:cNvSpPr txBox="1"/>
          <p:nvPr/>
        </p:nvSpPr>
        <p:spPr>
          <a:xfrm>
            <a:off x="7983413" y="3912167"/>
            <a:ext cx="4343401" cy="2554545"/>
          </a:xfrm>
          <a:prstGeom prst="rect">
            <a:avLst/>
          </a:prstGeom>
          <a:noFill/>
        </p:spPr>
        <p:txBody>
          <a:bodyPr wrap="square" rtlCol="0">
            <a:spAutoFit/>
          </a:bodyPr>
          <a:lstStyle/>
          <a:p>
            <a:r>
              <a:rPr kumimoji="1" lang="ja-JP" altLang="en-US" sz="3200">
                <a:latin typeface="Meiryo" panose="020B0604030504040204" pitchFamily="34" charset="-128"/>
                <a:ea typeface="Meiryo" panose="020B0604030504040204" pitchFamily="34" charset="-128"/>
              </a:rPr>
              <a:t>メソッド内の処理が１行なら括弧（</a:t>
            </a:r>
            <a:r>
              <a:rPr kumimoji="1" lang="en-US" altLang="ja-JP" sz="3200" dirty="0">
                <a:latin typeface="Consolas" panose="020B0609020204030204" pitchFamily="49" charset="0"/>
                <a:ea typeface="Meiryo" panose="020B0604030504040204" pitchFamily="34" charset="-128"/>
                <a:cs typeface="Consolas" panose="020B0609020204030204" pitchFamily="49" charset="0"/>
              </a:rPr>
              <a:t>{</a:t>
            </a:r>
            <a:r>
              <a:rPr kumimoji="1" lang="ja-JP" altLang="en-US" sz="3200">
                <a:latin typeface="Meiryo" panose="020B0604030504040204" pitchFamily="34" charset="-128"/>
                <a:ea typeface="Meiryo" panose="020B0604030504040204" pitchFamily="34" charset="-128"/>
              </a:rPr>
              <a:t>と</a:t>
            </a:r>
            <a:r>
              <a:rPr kumimoji="1" lang="en-US" altLang="ja-JP" sz="3200" dirty="0">
                <a:latin typeface="Consolas" panose="020B0609020204030204" pitchFamily="49" charset="0"/>
                <a:ea typeface="Meiryo" panose="020B0604030504040204" pitchFamily="34" charset="-128"/>
                <a:cs typeface="Consolas" panose="020B0609020204030204" pitchFamily="49" charset="0"/>
              </a:rPr>
              <a:t>}</a:t>
            </a:r>
            <a:r>
              <a:rPr kumimoji="1" lang="ja-JP" altLang="en-US" sz="3200">
                <a:latin typeface="Meiryo" panose="020B0604030504040204" pitchFamily="34" charset="-128"/>
                <a:ea typeface="Meiryo" panose="020B0604030504040204" pitchFamily="34" charset="-128"/>
              </a:rPr>
              <a:t>）を省略できる．</a:t>
            </a:r>
            <a:endParaRPr kumimoji="1" lang="en-US" altLang="ja-JP" sz="3200" dirty="0">
              <a:latin typeface="Meiryo" panose="020B0604030504040204" pitchFamily="34" charset="-128"/>
              <a:ea typeface="Meiryo" panose="020B0604030504040204" pitchFamily="34" charset="-128"/>
            </a:endParaRPr>
          </a:p>
          <a:p>
            <a:r>
              <a:rPr lang="ja-JP" altLang="en-US" sz="3200">
                <a:latin typeface="Meiryo" panose="020B0604030504040204" pitchFamily="34" charset="-128"/>
                <a:ea typeface="Meiryo" panose="020B0604030504040204" pitchFamily="34" charset="-128"/>
              </a:rPr>
              <a:t>行末のセミコロンも省略可能．</a:t>
            </a:r>
            <a:endParaRPr kumimoji="1" lang="ja-JP" altLang="en-US" sz="3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6291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43</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7"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128953" y="1690688"/>
            <a:ext cx="11934094"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7" y="3722630"/>
            <a:ext cx="7804738" cy="1491211"/>
            <a:chOff x="758971" y="3626155"/>
            <a:chExt cx="7804738" cy="1491211"/>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1" y="3626155"/>
              <a:ext cx="7804738" cy="1491211"/>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a:latin typeface="Consolas" panose="020B0609020204030204" pitchFamily="49" charset="0"/>
                  <a:cs typeface="Consolas" panose="020B0609020204030204" pitchFamily="49" charset="0"/>
                </a:rPr>
                <a:t>value -&gt; </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(value));</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
        <p:nvSpPr>
          <p:cNvPr id="20" name="テキスト ボックス 19">
            <a:extLst>
              <a:ext uri="{FF2B5EF4-FFF2-40B4-BE49-F238E27FC236}">
                <a16:creationId xmlns:a16="http://schemas.microsoft.com/office/drawing/2014/main" id="{4D063ADB-2EC9-8246-862E-BBEB54A1FD35}"/>
              </a:ext>
            </a:extLst>
          </p:cNvPr>
          <p:cNvSpPr txBox="1"/>
          <p:nvPr/>
        </p:nvSpPr>
        <p:spPr>
          <a:xfrm>
            <a:off x="7983413" y="3912167"/>
            <a:ext cx="4343401" cy="2062103"/>
          </a:xfrm>
          <a:prstGeom prst="rect">
            <a:avLst/>
          </a:prstGeom>
          <a:noFill/>
        </p:spPr>
        <p:txBody>
          <a:bodyPr wrap="square" rtlCol="0">
            <a:spAutoFit/>
          </a:bodyPr>
          <a:lstStyle/>
          <a:p>
            <a:r>
              <a:rPr kumimoji="1" lang="ja-JP" altLang="en-US" sz="3200">
                <a:latin typeface="Meiryo" panose="020B0604030504040204" pitchFamily="34" charset="-128"/>
                <a:ea typeface="Meiryo" panose="020B0604030504040204" pitchFamily="34" charset="-128"/>
              </a:rPr>
              <a:t>型名も推測可能なので，省略できる．</a:t>
            </a:r>
            <a:endParaRPr kumimoji="1" lang="en-US" altLang="ja-JP" sz="3200" dirty="0">
              <a:latin typeface="Meiryo" panose="020B0604030504040204" pitchFamily="34" charset="-128"/>
              <a:ea typeface="Meiryo" panose="020B0604030504040204" pitchFamily="34" charset="-128"/>
            </a:endParaRPr>
          </a:p>
          <a:p>
            <a:r>
              <a:rPr kumimoji="1" lang="en-US" altLang="ja-JP" sz="3200" dirty="0">
                <a:latin typeface="Meiryo" panose="020B0604030504040204" pitchFamily="34" charset="-128"/>
                <a:ea typeface="Meiryo" panose="020B0604030504040204" pitchFamily="34" charset="-128"/>
              </a:rPr>
              <a:t>1</a:t>
            </a:r>
            <a:r>
              <a:rPr kumimoji="1" lang="ja-JP" altLang="en-US" sz="3200">
                <a:latin typeface="Meiryo" panose="020B0604030504040204" pitchFamily="34" charset="-128"/>
                <a:ea typeface="Meiryo" panose="020B0604030504040204" pitchFamily="34" charset="-128"/>
              </a:rPr>
              <a:t>つの変数だけなら括弧も省略できる．</a:t>
            </a:r>
          </a:p>
        </p:txBody>
      </p:sp>
    </p:spTree>
    <p:extLst>
      <p:ext uri="{BB962C8B-B14F-4D97-AF65-F5344CB8AC3E}">
        <p14:creationId xmlns:p14="http://schemas.microsoft.com/office/powerpoint/2010/main" val="11537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44</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7"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128953" y="1620082"/>
            <a:ext cx="11934094"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7" y="3722630"/>
            <a:ext cx="7804738" cy="1183479"/>
            <a:chOff x="758971" y="3626155"/>
            <a:chExt cx="7804738" cy="1183479"/>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1" y="3626156"/>
              <a:ext cx="7804738" cy="1183478"/>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Stream&lt;String&gt; stream = </a:t>
              </a:r>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err="1">
                  <a:latin typeface="Consolas" panose="020B0609020204030204" pitchFamily="49" charset="0"/>
                  <a:cs typeface="Consolas" panose="020B0609020204030204" pitchFamily="49" charset="0"/>
                </a:rPr>
                <a:t>stream.</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
        <p:nvSpPr>
          <p:cNvPr id="20" name="テキスト ボックス 19">
            <a:extLst>
              <a:ext uri="{FF2B5EF4-FFF2-40B4-BE49-F238E27FC236}">
                <a16:creationId xmlns:a16="http://schemas.microsoft.com/office/drawing/2014/main" id="{4D063ADB-2EC9-8246-862E-BBEB54A1FD35}"/>
              </a:ext>
            </a:extLst>
          </p:cNvPr>
          <p:cNvSpPr txBox="1"/>
          <p:nvPr/>
        </p:nvSpPr>
        <p:spPr>
          <a:xfrm>
            <a:off x="7983413" y="3912167"/>
            <a:ext cx="4343401" cy="1569660"/>
          </a:xfrm>
          <a:prstGeom prst="rect">
            <a:avLst/>
          </a:prstGeom>
          <a:noFill/>
        </p:spPr>
        <p:txBody>
          <a:bodyPr wrap="square" rtlCol="0">
            <a:spAutoFit/>
          </a:bodyPr>
          <a:lstStyle/>
          <a:p>
            <a:r>
              <a:rPr kumimoji="1" lang="ja-JP" altLang="en-US" sz="3200">
                <a:latin typeface="Meiryo" panose="020B0604030504040204" pitchFamily="34" charset="-128"/>
                <a:ea typeface="Meiryo" panose="020B0604030504040204" pitchFamily="34" charset="-128"/>
              </a:rPr>
              <a:t>引数の型をそのまま受け渡しているだけなので，省略形で書ける．</a:t>
            </a:r>
          </a:p>
        </p:txBody>
      </p:sp>
    </p:spTree>
    <p:extLst>
      <p:ext uri="{BB962C8B-B14F-4D97-AF65-F5344CB8AC3E}">
        <p14:creationId xmlns:p14="http://schemas.microsoft.com/office/powerpoint/2010/main" val="29421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165CF-2F82-0242-80EE-ADF9C55A3BD3}"/>
              </a:ext>
            </a:extLst>
          </p:cNvPr>
          <p:cNvSpPr>
            <a:spLocks noGrp="1"/>
          </p:cNvSpPr>
          <p:nvPr>
            <p:ph type="title"/>
          </p:nvPr>
        </p:nvSpPr>
        <p:spPr/>
        <p:txBody>
          <a:bodyPr/>
          <a:lstStyle/>
          <a:p>
            <a:r>
              <a:rPr kumimoji="1" lang="ja-JP" altLang="en-US"/>
              <a:t>配列の全てを出力する．</a:t>
            </a:r>
          </a:p>
        </p:txBody>
      </p:sp>
      <p:sp>
        <p:nvSpPr>
          <p:cNvPr id="3" name="コンテンツ プレースホルダー 2">
            <a:extLst>
              <a:ext uri="{FF2B5EF4-FFF2-40B4-BE49-F238E27FC236}">
                <a16:creationId xmlns:a16="http://schemas.microsoft.com/office/drawing/2014/main" id="{A3BBE75C-556F-AA4B-B8A0-20800949B4BF}"/>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E3C4730A-1094-0D4C-956C-1386C4AB6AEC}"/>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EB5A4789-53C9-F64D-920A-887C1C3C059B}"/>
              </a:ext>
            </a:extLst>
          </p:cNvPr>
          <p:cNvSpPr>
            <a:spLocks noGrp="1"/>
          </p:cNvSpPr>
          <p:nvPr>
            <p:ph type="sldNum" sz="quarter" idx="12"/>
          </p:nvPr>
        </p:nvSpPr>
        <p:spPr/>
        <p:txBody>
          <a:bodyPr/>
          <a:lstStyle/>
          <a:p>
            <a:fld id="{24785B65-FD71-8B41-B484-67B8C90169D7}" type="slidenum">
              <a:rPr kumimoji="1" lang="ja-JP" altLang="en-US" smtClean="0"/>
              <a:t>45</a:t>
            </a:fld>
            <a:endParaRPr kumimoji="1" lang="ja-JP" altLang="en-US"/>
          </a:p>
        </p:txBody>
      </p:sp>
      <p:grpSp>
        <p:nvGrpSpPr>
          <p:cNvPr id="12" name="グループ化 11">
            <a:extLst>
              <a:ext uri="{FF2B5EF4-FFF2-40B4-BE49-F238E27FC236}">
                <a16:creationId xmlns:a16="http://schemas.microsoft.com/office/drawing/2014/main" id="{0FEC685C-FE73-E043-B655-F18FBA7A0589}"/>
              </a:ext>
            </a:extLst>
          </p:cNvPr>
          <p:cNvGrpSpPr/>
          <p:nvPr/>
        </p:nvGrpSpPr>
        <p:grpSpPr>
          <a:xfrm>
            <a:off x="178677" y="1825625"/>
            <a:ext cx="6723186" cy="1582615"/>
            <a:chOff x="838200" y="1825625"/>
            <a:chExt cx="6723186" cy="1582615"/>
          </a:xfrm>
        </p:grpSpPr>
        <p:sp>
          <p:nvSpPr>
            <p:cNvPr id="7" name="正方形/長方形 6">
              <a:extLst>
                <a:ext uri="{FF2B5EF4-FFF2-40B4-BE49-F238E27FC236}">
                  <a16:creationId xmlns:a16="http://schemas.microsoft.com/office/drawing/2014/main" id="{6BF7F107-DC9B-034B-80CD-4839419BFB0B}"/>
                </a:ext>
              </a:extLst>
            </p:cNvPr>
            <p:cNvSpPr/>
            <p:nvPr/>
          </p:nvSpPr>
          <p:spPr>
            <a:xfrm>
              <a:off x="838200" y="1825625"/>
              <a:ext cx="6723186" cy="1582615"/>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a:t>
              </a:r>
              <a:r>
                <a:rPr kumimoji="1" lang="en-US" altLang="ja-JP" sz="2400" dirty="0" err="1">
                  <a:latin typeface="Consolas" panose="020B0609020204030204" pitchFamily="49" charset="0"/>
                  <a:cs typeface="Consolas" panose="020B0609020204030204" pitchFamily="49" charset="0"/>
                </a:rPr>
                <a:t>array.length</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a:t>
              </a:r>
              <a:r>
                <a:rPr lang="en-US" altLang="ja-JP" sz="2400" dirty="0" err="1">
                  <a:latin typeface="Consolas" panose="020B0609020204030204" pitchFamily="49" charset="0"/>
                  <a:cs typeface="Consolas" panose="020B0609020204030204" pitchFamily="49" charset="0"/>
                </a:rPr>
                <a:t>System.out.println</a:t>
              </a:r>
              <a:r>
                <a:rPr lang="en-US" altLang="ja-JP" sz="2400" dirty="0">
                  <a:latin typeface="Consolas" panose="020B0609020204030204" pitchFamily="49" charset="0"/>
                  <a:cs typeface="Consolas" panose="020B0609020204030204" pitchFamily="49" charset="0"/>
                </a:rPr>
                <a:t>(array[</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8DBB3B9D-335F-9249-9738-FDC4D949EED8}"/>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grpSp>
        <p:nvGrpSpPr>
          <p:cNvPr id="11" name="グループ化 10">
            <a:extLst>
              <a:ext uri="{FF2B5EF4-FFF2-40B4-BE49-F238E27FC236}">
                <a16:creationId xmlns:a16="http://schemas.microsoft.com/office/drawing/2014/main" id="{6B805A1E-5E99-CC4D-8171-0ACED33F271A}"/>
              </a:ext>
            </a:extLst>
          </p:cNvPr>
          <p:cNvGrpSpPr/>
          <p:nvPr/>
        </p:nvGrpSpPr>
        <p:grpSpPr>
          <a:xfrm>
            <a:off x="6400798" y="2520220"/>
            <a:ext cx="5627078" cy="1189645"/>
            <a:chOff x="838200" y="3596174"/>
            <a:chExt cx="5627078" cy="1189645"/>
          </a:xfrm>
        </p:grpSpPr>
        <p:sp>
          <p:nvSpPr>
            <p:cNvPr id="9" name="正方形/長方形 8">
              <a:extLst>
                <a:ext uri="{FF2B5EF4-FFF2-40B4-BE49-F238E27FC236}">
                  <a16:creationId xmlns:a16="http://schemas.microsoft.com/office/drawing/2014/main" id="{2CE7F671-80F6-C844-81B8-D1D0AD0F7190}"/>
                </a:ext>
              </a:extLst>
            </p:cNvPr>
            <p:cNvSpPr/>
            <p:nvPr/>
          </p:nvSpPr>
          <p:spPr>
            <a:xfrm>
              <a:off x="838200" y="3596174"/>
              <a:ext cx="5627078" cy="1189645"/>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0" name="テキスト ボックス 9">
              <a:extLst>
                <a:ext uri="{FF2B5EF4-FFF2-40B4-BE49-F238E27FC236}">
                  <a16:creationId xmlns:a16="http://schemas.microsoft.com/office/drawing/2014/main" id="{FDC01BBF-E38E-1B44-9619-8BC9042DB621}"/>
                </a:ext>
              </a:extLst>
            </p:cNvPr>
            <p:cNvSpPr txBox="1"/>
            <p:nvPr/>
          </p:nvSpPr>
          <p:spPr>
            <a:xfrm>
              <a:off x="3832701" y="3596175"/>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sp>
        <p:nvSpPr>
          <p:cNvPr id="19" name="正方形/長方形 18">
            <a:extLst>
              <a:ext uri="{FF2B5EF4-FFF2-40B4-BE49-F238E27FC236}">
                <a16:creationId xmlns:a16="http://schemas.microsoft.com/office/drawing/2014/main" id="{4E226ED1-F2B0-8B4B-9044-63C0EA6CED02}"/>
              </a:ext>
            </a:extLst>
          </p:cNvPr>
          <p:cNvSpPr/>
          <p:nvPr/>
        </p:nvSpPr>
        <p:spPr>
          <a:xfrm>
            <a:off x="128953" y="1501105"/>
            <a:ext cx="11934094" cy="2693621"/>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39AD847-5FD6-DF47-BE29-BC27946B0C84}"/>
              </a:ext>
            </a:extLst>
          </p:cNvPr>
          <p:cNvGrpSpPr/>
          <p:nvPr/>
        </p:nvGrpSpPr>
        <p:grpSpPr>
          <a:xfrm>
            <a:off x="178677" y="3722630"/>
            <a:ext cx="7804738" cy="1183479"/>
            <a:chOff x="758971" y="3626155"/>
            <a:chExt cx="7804738" cy="1183479"/>
          </a:xfrm>
        </p:grpSpPr>
        <p:sp>
          <p:nvSpPr>
            <p:cNvPr id="17" name="正方形/長方形 16">
              <a:extLst>
                <a:ext uri="{FF2B5EF4-FFF2-40B4-BE49-F238E27FC236}">
                  <a16:creationId xmlns:a16="http://schemas.microsoft.com/office/drawing/2014/main" id="{DC392941-0FBC-ED4C-A2EA-FA01FAC0A09B}"/>
                </a:ext>
              </a:extLst>
            </p:cNvPr>
            <p:cNvSpPr/>
            <p:nvPr/>
          </p:nvSpPr>
          <p:spPr>
            <a:xfrm>
              <a:off x="758971" y="3626156"/>
              <a:ext cx="7804738" cy="1183478"/>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Arrays.stream</a:t>
              </a:r>
              <a:r>
                <a:rPr kumimoji="1" lang="en-US" altLang="ja-JP" sz="2400" dirty="0">
                  <a:latin typeface="Consolas" panose="020B0609020204030204" pitchFamily="49" charset="0"/>
                  <a:cs typeface="Consolas" panose="020B0609020204030204" pitchFamily="49" charset="0"/>
                </a:rPr>
                <a:t>(array)</a:t>
              </a:r>
            </a:p>
            <a:p>
              <a:r>
                <a:rPr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forEach</a:t>
              </a:r>
              <a:r>
                <a:rPr kumimoji="1"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System.out</a:t>
              </a:r>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println</a:t>
              </a:r>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8" name="テキスト ボックス 17">
              <a:extLst>
                <a:ext uri="{FF2B5EF4-FFF2-40B4-BE49-F238E27FC236}">
                  <a16:creationId xmlns:a16="http://schemas.microsoft.com/office/drawing/2014/main" id="{29432228-8FC9-654B-A813-4F3575FB809D}"/>
                </a:ext>
              </a:extLst>
            </p:cNvPr>
            <p:cNvSpPr txBox="1"/>
            <p:nvPr/>
          </p:nvSpPr>
          <p:spPr>
            <a:xfrm>
              <a:off x="4791522" y="3626155"/>
              <a:ext cx="3772186"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書き方（非省略）</a:t>
              </a:r>
            </a:p>
          </p:txBody>
        </p:sp>
      </p:grpSp>
      <p:sp>
        <p:nvSpPr>
          <p:cNvPr id="20" name="テキスト ボックス 19">
            <a:extLst>
              <a:ext uri="{FF2B5EF4-FFF2-40B4-BE49-F238E27FC236}">
                <a16:creationId xmlns:a16="http://schemas.microsoft.com/office/drawing/2014/main" id="{4D063ADB-2EC9-8246-862E-BBEB54A1FD35}"/>
              </a:ext>
            </a:extLst>
          </p:cNvPr>
          <p:cNvSpPr txBox="1"/>
          <p:nvPr/>
        </p:nvSpPr>
        <p:spPr>
          <a:xfrm>
            <a:off x="7983413" y="3912167"/>
            <a:ext cx="4343401" cy="2062103"/>
          </a:xfrm>
          <a:prstGeom prst="rect">
            <a:avLst/>
          </a:prstGeom>
          <a:noFill/>
        </p:spPr>
        <p:txBody>
          <a:bodyPr wrap="square" rtlCol="0">
            <a:spAutoFit/>
          </a:bodyPr>
          <a:lstStyle/>
          <a:p>
            <a:r>
              <a:rPr lang="ja-JP" altLang="en-US" sz="3200">
                <a:latin typeface="Meiryo" panose="020B0604030504040204" pitchFamily="34" charset="-128"/>
                <a:ea typeface="Meiryo" panose="020B0604030504040204" pitchFamily="34" charset="-128"/>
              </a:rPr>
              <a:t>変数に代入する必要もないので，</a:t>
            </a:r>
            <a:r>
              <a:rPr lang="en-US" altLang="ja-JP" sz="3200" dirty="0">
                <a:latin typeface="Consolas" panose="020B0609020204030204" pitchFamily="49" charset="0"/>
                <a:ea typeface="Meiryo" panose="020B0604030504040204" pitchFamily="34" charset="-128"/>
                <a:cs typeface="Consolas" panose="020B0609020204030204" pitchFamily="49" charset="0"/>
              </a:rPr>
              <a:t>Stream&lt;String&gt;</a:t>
            </a:r>
            <a:r>
              <a:rPr lang="en-US" altLang="ja-JP" sz="3200" dirty="0">
                <a:latin typeface="Meiryo" panose="020B0604030504040204" pitchFamily="34" charset="-128"/>
                <a:ea typeface="Meiryo" panose="020B0604030504040204" pitchFamily="34" charset="-128"/>
                <a:cs typeface="Consolas" panose="020B0609020204030204" pitchFamily="49" charset="0"/>
              </a:rPr>
              <a:t> </a:t>
            </a:r>
            <a:r>
              <a:rPr lang="ja-JP" altLang="en-US" sz="3200">
                <a:latin typeface="Meiryo" panose="020B0604030504040204" pitchFamily="34" charset="-128"/>
                <a:ea typeface="Meiryo" panose="020B0604030504040204" pitchFamily="34" charset="-128"/>
              </a:rPr>
              <a:t>も省略できる．</a:t>
            </a:r>
          </a:p>
        </p:txBody>
      </p:sp>
    </p:spTree>
    <p:extLst>
      <p:ext uri="{BB962C8B-B14F-4D97-AF65-F5344CB8AC3E}">
        <p14:creationId xmlns:p14="http://schemas.microsoft.com/office/powerpoint/2010/main" val="38990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C114C-4D90-AA4B-8D35-127AF45763B5}"/>
              </a:ext>
            </a:extLst>
          </p:cNvPr>
          <p:cNvSpPr>
            <a:spLocks noGrp="1"/>
          </p:cNvSpPr>
          <p:nvPr>
            <p:ph type="title"/>
          </p:nvPr>
        </p:nvSpPr>
        <p:spPr/>
        <p:txBody>
          <a:bodyPr/>
          <a:lstStyle/>
          <a:p>
            <a:r>
              <a:rPr kumimoji="1" lang="en-US" altLang="ja-JP" dirty="0"/>
              <a:t>1〜50</a:t>
            </a:r>
            <a:r>
              <a:rPr kumimoji="1" lang="ja-JP" altLang="en-US"/>
              <a:t>の奇数の加算</a:t>
            </a:r>
          </a:p>
        </p:txBody>
      </p:sp>
      <p:sp>
        <p:nvSpPr>
          <p:cNvPr id="3" name="コンテンツ プレースホルダー 2">
            <a:extLst>
              <a:ext uri="{FF2B5EF4-FFF2-40B4-BE49-F238E27FC236}">
                <a16:creationId xmlns:a16="http://schemas.microsoft.com/office/drawing/2014/main" id="{F5D8BBEF-4D2D-7B46-8ECB-AA43E8F8896E}"/>
              </a:ext>
            </a:extLst>
          </p:cNvPr>
          <p:cNvSpPr>
            <a:spLocks noGrp="1"/>
          </p:cNvSpPr>
          <p:nvPr>
            <p:ph idx="1"/>
          </p:nvPr>
        </p:nvSpPr>
        <p:spPr>
          <a:xfrm>
            <a:off x="8009892" y="1825625"/>
            <a:ext cx="3877308" cy="4351338"/>
          </a:xfrm>
        </p:spPr>
        <p:txBody>
          <a:bodyPr/>
          <a:lstStyle/>
          <a:p>
            <a:pPr>
              <a:lnSpc>
                <a:spcPct val="100000"/>
              </a:lnSpc>
            </a:pPr>
            <a:r>
              <a:rPr lang="ja-JP" altLang="en-US"/>
              <a:t>両者を比べて，何が良くなっているか考えてみよう．</a:t>
            </a:r>
            <a:endParaRPr kumimoji="1" lang="ja-JP" altLang="en-US"/>
          </a:p>
        </p:txBody>
      </p:sp>
      <p:sp>
        <p:nvSpPr>
          <p:cNvPr id="5" name="フッター プレースホルダー 4">
            <a:extLst>
              <a:ext uri="{FF2B5EF4-FFF2-40B4-BE49-F238E27FC236}">
                <a16:creationId xmlns:a16="http://schemas.microsoft.com/office/drawing/2014/main" id="{4DACBE6B-F65B-1941-A39D-3E8BCD1921FB}"/>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1FF096CB-D73F-514C-8556-FDE992417E12}"/>
              </a:ext>
            </a:extLst>
          </p:cNvPr>
          <p:cNvSpPr>
            <a:spLocks noGrp="1"/>
          </p:cNvSpPr>
          <p:nvPr>
            <p:ph type="sldNum" sz="quarter" idx="12"/>
          </p:nvPr>
        </p:nvSpPr>
        <p:spPr/>
        <p:txBody>
          <a:bodyPr/>
          <a:lstStyle/>
          <a:p>
            <a:fld id="{24785B65-FD71-8B41-B484-67B8C90169D7}" type="slidenum">
              <a:rPr kumimoji="1" lang="ja-JP" altLang="en-US" smtClean="0"/>
              <a:t>46</a:t>
            </a:fld>
            <a:endParaRPr kumimoji="1" lang="ja-JP" altLang="en-US"/>
          </a:p>
        </p:txBody>
      </p:sp>
      <p:grpSp>
        <p:nvGrpSpPr>
          <p:cNvPr id="7" name="グループ化 6">
            <a:extLst>
              <a:ext uri="{FF2B5EF4-FFF2-40B4-BE49-F238E27FC236}">
                <a16:creationId xmlns:a16="http://schemas.microsoft.com/office/drawing/2014/main" id="{B4A67EE8-CA72-E840-9D44-AF65EAC1E031}"/>
              </a:ext>
            </a:extLst>
          </p:cNvPr>
          <p:cNvGrpSpPr/>
          <p:nvPr/>
        </p:nvGrpSpPr>
        <p:grpSpPr>
          <a:xfrm>
            <a:off x="838200" y="4594349"/>
            <a:ext cx="7171692" cy="1582614"/>
            <a:chOff x="758971" y="3626156"/>
            <a:chExt cx="7171692" cy="1582614"/>
          </a:xfrm>
        </p:grpSpPr>
        <p:sp>
          <p:nvSpPr>
            <p:cNvPr id="8" name="正方形/長方形 7">
              <a:extLst>
                <a:ext uri="{FF2B5EF4-FFF2-40B4-BE49-F238E27FC236}">
                  <a16:creationId xmlns:a16="http://schemas.microsoft.com/office/drawing/2014/main" id="{848F03AB-2A3E-1E4D-8542-99B7330F93A1}"/>
                </a:ext>
              </a:extLst>
            </p:cNvPr>
            <p:cNvSpPr/>
            <p:nvPr/>
          </p:nvSpPr>
          <p:spPr>
            <a:xfrm>
              <a:off x="758971" y="3626156"/>
              <a:ext cx="7171692" cy="1582614"/>
            </a:xfrm>
            <a:prstGeom prst="rect">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result = </a:t>
              </a:r>
              <a:r>
                <a:rPr kumimoji="1" lang="en-US" altLang="ja-JP" sz="2400" dirty="0" err="1">
                  <a:latin typeface="Consolas" panose="020B0609020204030204" pitchFamily="49" charset="0"/>
                  <a:cs typeface="Consolas" panose="020B0609020204030204" pitchFamily="49" charset="0"/>
                </a:rPr>
                <a:t>IntStream</a:t>
              </a:r>
              <a:r>
                <a:rPr lang="en-US" altLang="ja-JP" sz="2400" dirty="0" err="1">
                  <a:latin typeface="Consolas" panose="020B0609020204030204" pitchFamily="49" charset="0"/>
                  <a:cs typeface="Consolas" panose="020B0609020204030204" pitchFamily="49" charset="0"/>
                </a:rPr>
                <a:t>.rangeClosed</a:t>
              </a:r>
              <a:r>
                <a:rPr lang="en-US" altLang="ja-JP" sz="2400" dirty="0">
                  <a:latin typeface="Consolas" panose="020B0609020204030204" pitchFamily="49" charset="0"/>
                  <a:cs typeface="Consolas" panose="020B0609020204030204" pitchFamily="49" charset="0"/>
                </a:rPr>
                <a:t>(1, 50)</a:t>
              </a:r>
            </a:p>
            <a:p>
              <a:r>
                <a:rPr kumimoji="1" lang="en-US" altLang="ja-JP" sz="2400" dirty="0">
                  <a:latin typeface="Consolas" panose="020B0609020204030204" pitchFamily="49" charset="0"/>
                  <a:cs typeface="Consolas" panose="020B0609020204030204" pitchFamily="49" charset="0"/>
                </a:rPr>
                <a:t>    .filter(value -&gt; value % 2 == 1)</a:t>
              </a:r>
            </a:p>
            <a:p>
              <a:r>
                <a:rPr lang="en-US" altLang="ja-JP" sz="2400" dirty="0">
                  <a:latin typeface="Consolas" panose="020B0609020204030204" pitchFamily="49" charset="0"/>
                  <a:cs typeface="Consolas" panose="020B0609020204030204" pitchFamily="49" charset="0"/>
                </a:rPr>
                <a:t>    .sum();</a:t>
              </a:r>
              <a:endParaRPr kumimoji="1" lang="ja-JP" altLang="en-US" sz="2400">
                <a:latin typeface="Consolas" panose="020B0609020204030204" pitchFamily="49" charset="0"/>
                <a:cs typeface="Consolas" panose="020B0609020204030204" pitchFamily="49" charset="0"/>
              </a:endParaRPr>
            </a:p>
          </p:txBody>
        </p:sp>
        <p:sp>
          <p:nvSpPr>
            <p:cNvPr id="9" name="テキスト ボックス 8">
              <a:extLst>
                <a:ext uri="{FF2B5EF4-FFF2-40B4-BE49-F238E27FC236}">
                  <a16:creationId xmlns:a16="http://schemas.microsoft.com/office/drawing/2014/main" id="{2C9BC2D6-3D23-5044-A46D-AC6373C4F2C1}"/>
                </a:ext>
              </a:extLst>
            </p:cNvPr>
            <p:cNvSpPr txBox="1"/>
            <p:nvPr/>
          </p:nvSpPr>
          <p:spPr>
            <a:xfrm>
              <a:off x="5312638" y="3626156"/>
              <a:ext cx="2618025" cy="369332"/>
            </a:xfrm>
            <a:prstGeom prst="rect">
              <a:avLst/>
            </a:prstGeom>
            <a:solidFill>
              <a:schemeClr val="accent6">
                <a:lumMod val="75000"/>
              </a:schemeClr>
            </a:solidFill>
            <a:ln w="38100">
              <a:solidFill>
                <a:schemeClr val="accent6">
                  <a:lumMod val="75000"/>
                </a:schemeClr>
              </a:solidFill>
            </a:ln>
          </p:spPr>
          <p:txBody>
            <a:bodyPr wrap="none" rtlCol="0">
              <a:spAutoFit/>
            </a:bodyPr>
            <a:lstStyle/>
            <a:p>
              <a:pPr algn="r"/>
              <a:r>
                <a:rPr lang="en-US" altLang="ja-JP" dirty="0">
                  <a:solidFill>
                    <a:schemeClr val="bg1"/>
                  </a:solidFill>
                  <a:latin typeface="Meiryo" panose="020B0604030504040204" pitchFamily="34" charset="-128"/>
                  <a:ea typeface="Meiryo" panose="020B0604030504040204" pitchFamily="34" charset="-128"/>
                </a:rPr>
                <a:t>Stream</a:t>
              </a:r>
              <a:r>
                <a:rPr lang="ja-JP" altLang="en-US">
                  <a:solidFill>
                    <a:schemeClr val="bg1"/>
                  </a:solidFill>
                  <a:latin typeface="Meiryo" panose="020B0604030504040204" pitchFamily="34" charset="-128"/>
                  <a:ea typeface="Meiryo" panose="020B0604030504040204" pitchFamily="34" charset="-128"/>
                </a:rPr>
                <a:t>を使った</a:t>
              </a:r>
              <a:r>
                <a:rPr kumimoji="1" lang="ja-JP" altLang="en-US">
                  <a:solidFill>
                    <a:schemeClr val="bg1"/>
                  </a:solidFill>
                  <a:latin typeface="Meiryo" panose="020B0604030504040204" pitchFamily="34" charset="-128"/>
                  <a:ea typeface="Meiryo" panose="020B0604030504040204" pitchFamily="34" charset="-128"/>
                </a:rPr>
                <a:t>書き方</a:t>
              </a:r>
            </a:p>
          </p:txBody>
        </p:sp>
      </p:grpSp>
      <p:grpSp>
        <p:nvGrpSpPr>
          <p:cNvPr id="10" name="グループ化 9">
            <a:extLst>
              <a:ext uri="{FF2B5EF4-FFF2-40B4-BE49-F238E27FC236}">
                <a16:creationId xmlns:a16="http://schemas.microsoft.com/office/drawing/2014/main" id="{DF72B0B7-4864-0649-A347-255269D4DB06}"/>
              </a:ext>
            </a:extLst>
          </p:cNvPr>
          <p:cNvGrpSpPr/>
          <p:nvPr/>
        </p:nvGrpSpPr>
        <p:grpSpPr>
          <a:xfrm>
            <a:off x="838200" y="1825624"/>
            <a:ext cx="6723186" cy="2261277"/>
            <a:chOff x="838200" y="1825624"/>
            <a:chExt cx="6723186" cy="2261277"/>
          </a:xfrm>
        </p:grpSpPr>
        <p:sp>
          <p:nvSpPr>
            <p:cNvPr id="11" name="正方形/長方形 10">
              <a:extLst>
                <a:ext uri="{FF2B5EF4-FFF2-40B4-BE49-F238E27FC236}">
                  <a16:creationId xmlns:a16="http://schemas.microsoft.com/office/drawing/2014/main" id="{EB5E4C49-EC19-8E45-9309-B24BE77E260B}"/>
                </a:ext>
              </a:extLst>
            </p:cNvPr>
            <p:cNvSpPr/>
            <p:nvPr/>
          </p:nvSpPr>
          <p:spPr>
            <a:xfrm>
              <a:off x="838200" y="1825624"/>
              <a:ext cx="6723186" cy="2261277"/>
            </a:xfrm>
            <a:prstGeom prst="rect">
              <a:avLst/>
            </a:prstGeom>
            <a:solidFill>
              <a:schemeClr val="tx1"/>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result = 0;</a:t>
              </a:r>
            </a:p>
            <a:p>
              <a:r>
                <a:rPr kumimoji="1" lang="en-US" altLang="ja-JP" sz="2400" dirty="0">
                  <a:latin typeface="Consolas" panose="020B0609020204030204" pitchFamily="49" charset="0"/>
                  <a:cs typeface="Consolas" panose="020B0609020204030204" pitchFamily="49" charset="0"/>
                </a:rPr>
                <a:t>for(</a:t>
              </a:r>
              <a:r>
                <a:rPr kumimoji="1" lang="en-US" altLang="ja-JP" sz="2400" dirty="0" err="1">
                  <a:latin typeface="Consolas" panose="020B0609020204030204" pitchFamily="49" charset="0"/>
                  <a:cs typeface="Consolas" panose="020B0609020204030204" pitchFamily="49" charset="0"/>
                </a:rPr>
                <a:t>int</a:t>
              </a:r>
              <a:r>
                <a:rPr kumimoji="1" lang="en-US" altLang="ja-JP" sz="2400" dirty="0">
                  <a:latin typeface="Consolas" panose="020B0609020204030204" pitchFamily="49" charset="0"/>
                  <a:cs typeface="Consolas" panose="020B0609020204030204" pitchFamily="49" charset="0"/>
                </a:rPr>
                <a:t>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 1;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 &lt; 50; </a:t>
              </a:r>
              <a:r>
                <a:rPr kumimoji="1" lang="en-US" altLang="ja-JP" sz="2400" dirty="0" err="1">
                  <a:latin typeface="Consolas" panose="020B0609020204030204" pitchFamily="49" charset="0"/>
                  <a:cs typeface="Consolas" panose="020B0609020204030204" pitchFamily="49" charset="0"/>
                </a:rPr>
                <a:t>i</a:t>
              </a:r>
              <a:r>
                <a:rPr kumimoji="1"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    if(</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 % 2 == 1){</a:t>
              </a:r>
              <a:endParaRPr kumimoji="1"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        result += </a:t>
              </a:r>
              <a:r>
                <a:rPr lang="en-US" altLang="ja-JP" sz="2400" dirty="0" err="1">
                  <a:latin typeface="Consolas" panose="020B0609020204030204" pitchFamily="49" charset="0"/>
                  <a:cs typeface="Consolas" panose="020B0609020204030204" pitchFamily="49" charset="0"/>
                </a:rPr>
                <a:t>i</a:t>
              </a:r>
              <a:r>
                <a:rPr lang="en-US" altLang="ja-JP" sz="2400" dirty="0">
                  <a:latin typeface="Consolas" panose="020B0609020204030204" pitchFamily="49" charset="0"/>
                  <a:cs typeface="Consolas" panose="020B0609020204030204" pitchFamily="49" charset="0"/>
                </a:rPr>
                <a:t>;</a:t>
              </a:r>
            </a:p>
            <a:p>
              <a:r>
                <a:rPr kumimoji="1" lang="en-US" altLang="ja-JP" sz="2400" dirty="0">
                  <a:latin typeface="Consolas" panose="020B0609020204030204" pitchFamily="49" charset="0"/>
                  <a:cs typeface="Consolas" panose="020B0609020204030204" pitchFamily="49" charset="0"/>
                </a:rPr>
                <a:t>    }</a:t>
              </a:r>
            </a:p>
            <a:p>
              <a:r>
                <a:rPr lang="en-US" altLang="ja-JP" sz="2400" dirty="0">
                  <a:latin typeface="Consolas" panose="020B0609020204030204" pitchFamily="49" charset="0"/>
                  <a:cs typeface="Consolas" panose="020B0609020204030204" pitchFamily="49" charset="0"/>
                </a:rPr>
                <a:t>}</a:t>
              </a:r>
              <a:endParaRPr kumimoji="1" lang="ja-JP" altLang="en-US" sz="2400">
                <a:latin typeface="Consolas" panose="020B0609020204030204" pitchFamily="49" charset="0"/>
                <a:cs typeface="Consolas" panose="020B0609020204030204" pitchFamily="49" charset="0"/>
              </a:endParaRPr>
            </a:p>
          </p:txBody>
        </p:sp>
        <p:sp>
          <p:nvSpPr>
            <p:cNvPr id="12" name="テキスト ボックス 11">
              <a:extLst>
                <a:ext uri="{FF2B5EF4-FFF2-40B4-BE49-F238E27FC236}">
                  <a16:creationId xmlns:a16="http://schemas.microsoft.com/office/drawing/2014/main" id="{48AC999C-A167-544B-AD8A-404AB64BB172}"/>
                </a:ext>
              </a:extLst>
            </p:cNvPr>
            <p:cNvSpPr txBox="1"/>
            <p:nvPr/>
          </p:nvSpPr>
          <p:spPr>
            <a:xfrm>
              <a:off x="5760893" y="1828803"/>
              <a:ext cx="1800493" cy="369332"/>
            </a:xfrm>
            <a:prstGeom prst="rect">
              <a:avLst/>
            </a:prstGeom>
            <a:solidFill>
              <a:schemeClr val="accent6">
                <a:lumMod val="75000"/>
              </a:schemeClr>
            </a:solidFill>
          </p:spPr>
          <p:txBody>
            <a:bodyPr wrap="none" rtlCol="0">
              <a:spAutoFit/>
            </a:bodyPr>
            <a:lstStyle/>
            <a:p>
              <a:r>
                <a:rPr kumimoji="1" lang="ja-JP" altLang="en-US">
                  <a:solidFill>
                    <a:schemeClr val="bg1"/>
                  </a:solidFill>
                  <a:latin typeface="Meiryo" panose="020B0604030504040204" pitchFamily="34" charset="-128"/>
                  <a:ea typeface="Meiryo" panose="020B0604030504040204" pitchFamily="34" charset="-128"/>
                </a:rPr>
                <a:t>今までの書き方</a:t>
              </a:r>
            </a:p>
          </p:txBody>
        </p:sp>
      </p:grpSp>
    </p:spTree>
    <p:extLst>
      <p:ext uri="{BB962C8B-B14F-4D97-AF65-F5344CB8AC3E}">
        <p14:creationId xmlns:p14="http://schemas.microsoft.com/office/powerpoint/2010/main" val="376949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C3C9B1EE-3CB4-4521-0159-91B954F68256}"/>
              </a:ext>
            </a:extLst>
          </p:cNvPr>
          <p:cNvSpPr>
            <a:spLocks noGrp="1"/>
          </p:cNvSpPr>
          <p:nvPr>
            <p:ph type="title"/>
          </p:nvPr>
        </p:nvSpPr>
        <p:spPr/>
        <p:txBody>
          <a:bodyPr/>
          <a:lstStyle/>
          <a:p>
            <a:r>
              <a:rPr lang="ja-JP" altLang="en-US"/>
              <a:t>コメントの種類</a:t>
            </a:r>
          </a:p>
        </p:txBody>
      </p:sp>
      <p:sp>
        <p:nvSpPr>
          <p:cNvPr id="9" name="コンテンツ プレースホルダー 8">
            <a:extLst>
              <a:ext uri="{FF2B5EF4-FFF2-40B4-BE49-F238E27FC236}">
                <a16:creationId xmlns:a16="http://schemas.microsoft.com/office/drawing/2014/main" id="{1F5E4AB6-B262-60DC-C5F7-F0C61A3D71C7}"/>
              </a:ext>
            </a:extLst>
          </p:cNvPr>
          <p:cNvSpPr>
            <a:spLocks noGrp="1"/>
          </p:cNvSpPr>
          <p:nvPr>
            <p:ph sz="half" idx="1"/>
          </p:nvPr>
        </p:nvSpPr>
        <p:spPr>
          <a:xfrm>
            <a:off x="838200" y="1825626"/>
            <a:ext cx="6409928" cy="4123654"/>
          </a:xfrm>
        </p:spPr>
        <p:txBody>
          <a:bodyPr>
            <a:normAutofit fontScale="70000" lnSpcReduction="20000"/>
          </a:bodyPr>
          <a:lstStyle/>
          <a:p>
            <a:pPr>
              <a:lnSpc>
                <a:spcPct val="120000"/>
              </a:lnSpc>
            </a:pPr>
            <a:r>
              <a:rPr lang="ja-JP" altLang="en-US"/>
              <a:t>ドキュメントのためのコメント</a:t>
            </a:r>
            <a:endParaRPr lang="en-US" altLang="ja-JP" dirty="0"/>
          </a:p>
          <a:p>
            <a:pPr lvl="1">
              <a:lnSpc>
                <a:spcPct val="120000"/>
              </a:lnSpc>
            </a:pPr>
            <a:r>
              <a:rPr lang="en-US" altLang="ja-JP" dirty="0"/>
              <a:t>Javadoc,  </a:t>
            </a:r>
            <a:r>
              <a:rPr lang="en-US" altLang="ja-JP" dirty="0" err="1"/>
              <a:t>Doxygen</a:t>
            </a:r>
            <a:r>
              <a:rPr lang="ja-JP" altLang="en-US"/>
              <a:t>，</a:t>
            </a:r>
            <a:r>
              <a:rPr lang="en-US" altLang="ja-JP" dirty="0"/>
              <a:t>Sphinx</a:t>
            </a:r>
            <a:r>
              <a:rPr lang="ja-JP" altLang="en-US"/>
              <a:t>など．</a:t>
            </a:r>
            <a:endParaRPr lang="en-US" altLang="ja-JP" dirty="0"/>
          </a:p>
          <a:p>
            <a:pPr lvl="1">
              <a:lnSpc>
                <a:spcPct val="120000"/>
              </a:lnSpc>
            </a:pPr>
            <a:r>
              <a:rPr lang="ja-JP" altLang="en-US"/>
              <a:t>メソッドやクラスの前に書く．</a:t>
            </a:r>
            <a:endParaRPr lang="en-US" altLang="ja-JP" dirty="0"/>
          </a:p>
          <a:p>
            <a:pPr lvl="2">
              <a:lnSpc>
                <a:spcPct val="120000"/>
              </a:lnSpc>
            </a:pPr>
            <a:r>
              <a:rPr lang="ja-JP" altLang="en-US"/>
              <a:t>フォーマットは決まっている．</a:t>
            </a:r>
            <a:endParaRPr lang="en-US" altLang="ja-JP" dirty="0"/>
          </a:p>
          <a:p>
            <a:pPr lvl="1">
              <a:lnSpc>
                <a:spcPct val="120000"/>
              </a:lnSpc>
            </a:pPr>
            <a:r>
              <a:rPr lang="ja-JP" altLang="en-US"/>
              <a:t>このコメントからドキュメントを生成する．</a:t>
            </a:r>
            <a:endParaRPr lang="en-US" altLang="ja-JP" dirty="0"/>
          </a:p>
        </p:txBody>
      </p:sp>
      <p:sp>
        <p:nvSpPr>
          <p:cNvPr id="6" name="フッター プレースホルダー 5">
            <a:extLst>
              <a:ext uri="{FF2B5EF4-FFF2-40B4-BE49-F238E27FC236}">
                <a16:creationId xmlns:a16="http://schemas.microsoft.com/office/drawing/2014/main" id="{BFFA5E2D-600A-44A3-E951-64A078FF9143}"/>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7" name="スライド番号プレースホルダー 6">
            <a:extLst>
              <a:ext uri="{FF2B5EF4-FFF2-40B4-BE49-F238E27FC236}">
                <a16:creationId xmlns:a16="http://schemas.microsoft.com/office/drawing/2014/main" id="{19572C2B-DED6-8C90-4D92-2581D26E1A84}"/>
              </a:ext>
            </a:extLst>
          </p:cNvPr>
          <p:cNvSpPr>
            <a:spLocks noGrp="1"/>
          </p:cNvSpPr>
          <p:nvPr>
            <p:ph type="sldNum" sz="quarter" idx="12"/>
          </p:nvPr>
        </p:nvSpPr>
        <p:spPr/>
        <p:txBody>
          <a:bodyPr/>
          <a:lstStyle/>
          <a:p>
            <a:fld id="{D2D8002D-B5B0-4BAC-B1F6-782DDCCE6D9C}" type="slidenum">
              <a:rPr kumimoji="1" lang="ja-JP" altLang="en-US" smtClean="0"/>
              <a:pPr/>
              <a:t>47</a:t>
            </a:fld>
            <a:endParaRPr kumimoji="1" lang="ja-JP" altLang="en-US"/>
          </a:p>
        </p:txBody>
      </p:sp>
      <p:pic>
        <p:nvPicPr>
          <p:cNvPr id="2050" name="Picture 2">
            <a:extLst>
              <a:ext uri="{FF2B5EF4-FFF2-40B4-BE49-F238E27FC236}">
                <a16:creationId xmlns:a16="http://schemas.microsoft.com/office/drawing/2014/main" id="{D3AB173F-5422-3245-85DE-E9DE2C6A9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9550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xygen">
            <a:extLst>
              <a:ext uri="{FF2B5EF4-FFF2-40B4-BE49-F238E27FC236}">
                <a16:creationId xmlns:a16="http://schemas.microsoft.com/office/drawing/2014/main" id="{61E93C16-D40F-5EFE-D680-A512939B8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11" y="5375507"/>
            <a:ext cx="3684705"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hinxの分かち書きアルゴリズムにMeCabを使用する | DevelopersIO">
            <a:extLst>
              <a:ext uri="{FF2B5EF4-FFF2-40B4-BE49-F238E27FC236}">
                <a16:creationId xmlns:a16="http://schemas.microsoft.com/office/drawing/2014/main" id="{7D2F2EA7-91E5-F0AA-B9D9-B78FA92C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128" y="5015507"/>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C909920-F7C9-1560-6A32-A4D856448674}"/>
              </a:ext>
            </a:extLst>
          </p:cNvPr>
          <p:cNvSpPr/>
          <p:nvPr/>
        </p:nvSpPr>
        <p:spPr>
          <a:xfrm>
            <a:off x="511443" y="1487152"/>
            <a:ext cx="7054313" cy="486919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9">
            <a:extLst>
              <a:ext uri="{FF2B5EF4-FFF2-40B4-BE49-F238E27FC236}">
                <a16:creationId xmlns:a16="http://schemas.microsoft.com/office/drawing/2014/main" id="{2944E959-458E-08B7-EB21-893588AB6E2E}"/>
              </a:ext>
            </a:extLst>
          </p:cNvPr>
          <p:cNvSpPr>
            <a:spLocks noGrp="1"/>
          </p:cNvSpPr>
          <p:nvPr>
            <p:ph sz="half" idx="2"/>
          </p:nvPr>
        </p:nvSpPr>
        <p:spPr>
          <a:xfrm>
            <a:off x="7239000" y="1825625"/>
            <a:ext cx="4114800" cy="4351338"/>
          </a:xfrm>
        </p:spPr>
        <p:txBody>
          <a:bodyPr>
            <a:normAutofit fontScale="70000" lnSpcReduction="20000"/>
          </a:bodyPr>
          <a:lstStyle/>
          <a:p>
            <a:pPr>
              <a:lnSpc>
                <a:spcPct val="120000"/>
              </a:lnSpc>
            </a:pPr>
            <a:r>
              <a:rPr lang="ja-JP" altLang="en-US"/>
              <a:t>その他のコメント</a:t>
            </a:r>
            <a:endParaRPr lang="en-US" altLang="ja-JP" dirty="0"/>
          </a:p>
          <a:p>
            <a:pPr lvl="1">
              <a:lnSpc>
                <a:spcPct val="120000"/>
              </a:lnSpc>
            </a:pPr>
            <a:r>
              <a:rPr lang="ja-JP" altLang="en-US"/>
              <a:t>左のコメント以外．</a:t>
            </a:r>
            <a:endParaRPr lang="en-US" altLang="ja-JP" dirty="0"/>
          </a:p>
          <a:p>
            <a:pPr lvl="1">
              <a:lnSpc>
                <a:spcPct val="120000"/>
              </a:lnSpc>
            </a:pPr>
            <a:r>
              <a:rPr lang="ja-JP" altLang="en-US"/>
              <a:t>コードの補足説明のためのコメント．</a:t>
            </a:r>
            <a:endParaRPr lang="en-US" altLang="ja-JP" dirty="0"/>
          </a:p>
          <a:p>
            <a:pPr lvl="1">
              <a:lnSpc>
                <a:spcPct val="120000"/>
              </a:lnSpc>
            </a:pPr>
            <a:r>
              <a:rPr lang="ja-JP" altLang="en-US"/>
              <a:t>本当に必要であるか精査する必要がある．　</a:t>
            </a:r>
            <a:endParaRPr lang="en-US" altLang="ja-JP" dirty="0"/>
          </a:p>
        </p:txBody>
      </p:sp>
    </p:spTree>
    <p:extLst>
      <p:ext uri="{BB962C8B-B14F-4D97-AF65-F5344CB8AC3E}">
        <p14:creationId xmlns:p14="http://schemas.microsoft.com/office/powerpoint/2010/main" val="15463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コメント</a:t>
            </a:r>
            <a:br>
              <a:rPr lang="en-US" altLang="ja-JP" dirty="0"/>
            </a:br>
            <a:r>
              <a:rPr lang="ja-JP" altLang="en-US" sz="3600"/>
              <a:t>その他のコメント</a:t>
            </a:r>
            <a:endParaRPr lang="ja-JP" altLang="en-US" sz="3600" dirty="0"/>
          </a:p>
        </p:txBody>
      </p:sp>
      <p:sp>
        <p:nvSpPr>
          <p:cNvPr id="3" name="コンテンツ プレースホルダ 2"/>
          <p:cNvSpPr>
            <a:spLocks noGrp="1"/>
          </p:cNvSpPr>
          <p:nvPr>
            <p:ph idx="1"/>
          </p:nvPr>
        </p:nvSpPr>
        <p:spPr>
          <a:xfrm>
            <a:off x="914400" y="1981199"/>
            <a:ext cx="10363200" cy="3165655"/>
          </a:xfrm>
        </p:spPr>
        <p:txBody>
          <a:bodyPr>
            <a:normAutofit fontScale="55000" lnSpcReduction="20000"/>
          </a:bodyPr>
          <a:lstStyle/>
          <a:p>
            <a:pPr>
              <a:lnSpc>
                <a:spcPct val="120000"/>
              </a:lnSpc>
            </a:pPr>
            <a:r>
              <a:rPr lang="ja-JP" altLang="en-US" dirty="0"/>
              <a:t>無駄なコメントは不要．</a:t>
            </a:r>
            <a:endParaRPr lang="en-US" altLang="ja-JP" dirty="0"/>
          </a:p>
          <a:p>
            <a:pPr lvl="1">
              <a:lnSpc>
                <a:spcPct val="120000"/>
              </a:lnSpc>
            </a:pPr>
            <a:r>
              <a:rPr lang="ja-JP" altLang="en-US"/>
              <a:t>無駄な</a:t>
            </a:r>
            <a:r>
              <a:rPr lang="ja-JP" altLang="en-US" dirty="0"/>
              <a:t>コメントは可読性を著しく下げる．</a:t>
            </a:r>
            <a:endParaRPr lang="en-US" altLang="ja-JP" dirty="0"/>
          </a:p>
          <a:p>
            <a:pPr lvl="1">
              <a:lnSpc>
                <a:spcPct val="120000"/>
              </a:lnSpc>
            </a:pPr>
            <a:r>
              <a:rPr lang="ja-JP" altLang="en-US" dirty="0"/>
              <a:t>コメントの内容が常に正しいように，コードを更新したら，コメントも更新しなければならない．</a:t>
            </a:r>
            <a:endParaRPr lang="en-US" altLang="ja-JP" dirty="0"/>
          </a:p>
          <a:p>
            <a:pPr>
              <a:lnSpc>
                <a:spcPct val="120000"/>
              </a:lnSpc>
            </a:pPr>
            <a:r>
              <a:rPr lang="ja-JP" altLang="en-US" dirty="0"/>
              <a:t>コメントには，なぜその処理を行うのかを書く．</a:t>
            </a:r>
            <a:endParaRPr lang="en-US" altLang="ja-JP" dirty="0"/>
          </a:p>
          <a:p>
            <a:pPr lvl="1">
              <a:lnSpc>
                <a:spcPct val="120000"/>
              </a:lnSpc>
            </a:pPr>
            <a:r>
              <a:rPr lang="ja-JP" altLang="en-US" dirty="0"/>
              <a:t>複雑なアルゴリズムの場合，アルゴリズム名と，そのアルゴリズムを選択した理由を書いておくのも良い．</a:t>
            </a:r>
            <a:endParaRPr lang="en-US" altLang="ja-JP" dirty="0"/>
          </a:p>
          <a:p>
            <a:pPr>
              <a:lnSpc>
                <a:spcPct val="120000"/>
              </a:lnSpc>
            </a:pPr>
            <a:endParaRPr lang="en-US" altLang="ja-JP" dirty="0"/>
          </a:p>
        </p:txBody>
      </p:sp>
      <p:sp>
        <p:nvSpPr>
          <p:cNvPr id="13" name="フッター プレースホルダ 12"/>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11" name="スライド番号プレースホルダ 10"/>
          <p:cNvSpPr>
            <a:spLocks noGrp="1"/>
          </p:cNvSpPr>
          <p:nvPr>
            <p:ph type="sldNum" sz="quarter" idx="12"/>
          </p:nvPr>
        </p:nvSpPr>
        <p:spPr/>
        <p:txBody>
          <a:bodyPr/>
          <a:lstStyle/>
          <a:p>
            <a:fld id="{1AA0F90A-C14B-4763-A506-BB86F6EA3743}" type="slidenum">
              <a:rPr kumimoji="1" lang="ja-JP" altLang="en-US" smtClean="0"/>
              <a:pPr/>
              <a:t>48</a:t>
            </a:fld>
            <a:endParaRPr kumimoji="1" lang="ja-JP" altLang="en-US"/>
          </a:p>
        </p:txBody>
      </p:sp>
      <p:sp>
        <p:nvSpPr>
          <p:cNvPr id="4" name="テキスト ボックス 3"/>
          <p:cNvSpPr txBox="1"/>
          <p:nvPr/>
        </p:nvSpPr>
        <p:spPr>
          <a:xfrm>
            <a:off x="105544" y="5167529"/>
            <a:ext cx="5486400" cy="707886"/>
          </a:xfrm>
          <a:prstGeom prst="rect">
            <a:avLst/>
          </a:prstGeom>
          <a:noFill/>
          <a:ln w="12700">
            <a:solidFill>
              <a:schemeClr val="tx1"/>
            </a:solidFill>
          </a:ln>
        </p:spPr>
        <p:txBody>
          <a:bodyPr wrap="square" rtlCol="0">
            <a:spAutoFit/>
          </a:bodyPr>
          <a:lstStyle/>
          <a:p>
            <a:r>
              <a:rPr lang="en" altLang="ja-JP" sz="2000" b="0" i="0" u="none" strike="noStrike" dirty="0">
                <a:solidFill>
                  <a:srgbClr val="636363"/>
                </a:solidFill>
                <a:effectLst/>
                <a:latin typeface="Courier New" panose="02070309020205020404" pitchFamily="49" charset="0"/>
              </a:rPr>
              <a:t>// </a:t>
            </a:r>
            <a:r>
              <a:rPr lang="en" altLang="ja-JP" sz="2000" b="0" i="0" u="none" strike="noStrike" dirty="0">
                <a:solidFill>
                  <a:srgbClr val="636363"/>
                </a:solidFill>
                <a:effectLst/>
                <a:latin typeface="Meiryo" panose="020B0604030504040204" pitchFamily="34" charset="-128"/>
                <a:ea typeface="Meiryo" panose="020B0604030504040204" pitchFamily="34" charset="-128"/>
              </a:rPr>
              <a:t>z</a:t>
            </a:r>
            <a:r>
              <a:rPr lang="ja-JP" altLang="en-US" sz="2000" b="0" i="0" u="none" strike="noStrike">
                <a:solidFill>
                  <a:srgbClr val="636363"/>
                </a:solidFill>
                <a:effectLst/>
                <a:latin typeface="Meiryo" panose="020B0604030504040204" pitchFamily="34" charset="-128"/>
                <a:ea typeface="Meiryo" panose="020B0604030504040204" pitchFamily="34" charset="-128"/>
              </a:rPr>
              <a:t>に</a:t>
            </a:r>
            <a:r>
              <a:rPr lang="en" altLang="ja-JP" sz="2000" b="0" i="0" u="none" strike="noStrike" dirty="0">
                <a:solidFill>
                  <a:srgbClr val="636363"/>
                </a:solidFill>
                <a:effectLst/>
                <a:latin typeface="Meiryo" panose="020B0604030504040204" pitchFamily="34" charset="-128"/>
                <a:ea typeface="Meiryo" panose="020B0604030504040204" pitchFamily="34" charset="-128"/>
              </a:rPr>
              <a:t>x^2</a:t>
            </a:r>
            <a:r>
              <a:rPr lang="ja-JP" altLang="en-US" sz="2000" b="0" i="0" u="none" strike="noStrike">
                <a:solidFill>
                  <a:srgbClr val="636363"/>
                </a:solidFill>
                <a:effectLst/>
                <a:latin typeface="Meiryo" panose="020B0604030504040204" pitchFamily="34" charset="-128"/>
                <a:ea typeface="Meiryo" panose="020B0604030504040204" pitchFamily="34" charset="-128"/>
              </a:rPr>
              <a:t>と</a:t>
            </a:r>
            <a:r>
              <a:rPr lang="en" altLang="ja-JP" sz="2000" b="0" i="0" u="none" strike="noStrike" dirty="0">
                <a:solidFill>
                  <a:srgbClr val="636363"/>
                </a:solidFill>
                <a:effectLst/>
                <a:latin typeface="Meiryo" panose="020B0604030504040204" pitchFamily="34" charset="-128"/>
                <a:ea typeface="Meiryo" panose="020B0604030504040204" pitchFamily="34" charset="-128"/>
              </a:rPr>
              <a:t>y^2</a:t>
            </a:r>
            <a:r>
              <a:rPr lang="ja-JP" altLang="en-US" sz="2000" b="0" i="0" u="none" strike="noStrike">
                <a:solidFill>
                  <a:srgbClr val="636363"/>
                </a:solidFill>
                <a:effectLst/>
                <a:latin typeface="Meiryo" panose="020B0604030504040204" pitchFamily="34" charset="-128"/>
                <a:ea typeface="Meiryo" panose="020B0604030504040204" pitchFamily="34" charset="-128"/>
              </a:rPr>
              <a:t>の和の平方根を代入する．</a:t>
            </a:r>
            <a:r>
              <a:rPr lang="ja-JP" altLang="en-US" sz="2000" b="0" i="0" u="none" strike="noStrike">
                <a:solidFill>
                  <a:srgbClr val="000000"/>
                </a:solidFill>
                <a:effectLst/>
                <a:latin typeface="Meiryo" panose="020B0604030504040204" pitchFamily="34" charset="-128"/>
                <a:ea typeface="Meiryo" panose="020B0604030504040204" pitchFamily="34" charset="-128"/>
              </a:rPr>
              <a:t> </a:t>
            </a:r>
            <a:r>
              <a:rPr lang="en" altLang="ja-JP" sz="2000" b="0" i="0" u="none" strike="noStrike" dirty="0">
                <a:solidFill>
                  <a:srgbClr val="3182BD"/>
                </a:solidFill>
                <a:effectLst/>
                <a:latin typeface="Consolas" panose="020B0609020204030204" pitchFamily="49" charset="0"/>
                <a:cs typeface="Consolas" panose="020B0609020204030204" pitchFamily="49" charset="0"/>
              </a:rPr>
              <a:t>double</a:t>
            </a:r>
            <a:r>
              <a:rPr lang="en" altLang="ja-JP" sz="2000" b="0" i="0" u="none" strike="noStrike" dirty="0">
                <a:solidFill>
                  <a:srgbClr val="000000"/>
                </a:solidFill>
                <a:effectLst/>
                <a:latin typeface="Consolas" panose="020B0609020204030204" pitchFamily="49" charset="0"/>
                <a:cs typeface="Consolas" panose="020B0609020204030204" pitchFamily="49" charset="0"/>
              </a:rPr>
              <a:t> z = </a:t>
            </a:r>
            <a:r>
              <a:rPr lang="en" altLang="ja-JP" sz="2000" b="0" i="0" u="none" strike="noStrike" dirty="0" err="1">
                <a:solidFill>
                  <a:srgbClr val="000000"/>
                </a:solidFill>
                <a:effectLst/>
                <a:latin typeface="Consolas" panose="020B0609020204030204" pitchFamily="49" charset="0"/>
                <a:cs typeface="Consolas" panose="020B0609020204030204" pitchFamily="49" charset="0"/>
              </a:rPr>
              <a:t>Math.sqrt</a:t>
            </a:r>
            <a:r>
              <a:rPr lang="en" altLang="ja-JP" sz="2000" b="0" i="0" u="none" strike="noStrike" dirty="0">
                <a:solidFill>
                  <a:srgbClr val="000000"/>
                </a:solidFill>
                <a:effectLst/>
                <a:latin typeface="Consolas" panose="020B0609020204030204" pitchFamily="49" charset="0"/>
                <a:cs typeface="Consolas" panose="020B0609020204030204" pitchFamily="49" charset="0"/>
              </a:rPr>
              <a:t>(x*x + y*y);</a:t>
            </a:r>
            <a:endParaRPr lang="ja-JP" altLang="en-US" sz="1969" dirty="0">
              <a:latin typeface="Consolas" panose="020B0609020204030204" pitchFamily="49" charset="0"/>
              <a:cs typeface="Consolas" panose="020B0609020204030204" pitchFamily="49" charset="0"/>
            </a:endParaRPr>
          </a:p>
        </p:txBody>
      </p:sp>
      <p:sp>
        <p:nvSpPr>
          <p:cNvPr id="6" name="テキスト ボックス 5"/>
          <p:cNvSpPr txBox="1"/>
          <p:nvPr/>
        </p:nvSpPr>
        <p:spPr>
          <a:xfrm>
            <a:off x="1564424" y="5907167"/>
            <a:ext cx="2568640" cy="395365"/>
          </a:xfrm>
          <a:prstGeom prst="rect">
            <a:avLst/>
          </a:prstGeom>
          <a:noFill/>
        </p:spPr>
        <p:txBody>
          <a:bodyPr wrap="square" rtlCol="0">
            <a:spAutoFit/>
          </a:bodyPr>
          <a:lstStyle/>
          <a:p>
            <a:r>
              <a:rPr lang="ja-JP" altLang="en-US" sz="1969" dirty="0">
                <a:latin typeface="Meiryo" panose="020B0604030504040204" pitchFamily="34" charset="-128"/>
                <a:ea typeface="Meiryo" panose="020B0604030504040204" pitchFamily="34" charset="-128"/>
              </a:rPr>
              <a:t>無駄なコメントの例</a:t>
            </a:r>
          </a:p>
        </p:txBody>
      </p:sp>
      <p:sp>
        <p:nvSpPr>
          <p:cNvPr id="5" name="正方形/長方形 4"/>
          <p:cNvSpPr/>
          <p:nvPr/>
        </p:nvSpPr>
        <p:spPr>
          <a:xfrm>
            <a:off x="5879976" y="5157192"/>
            <a:ext cx="6197600" cy="698396"/>
          </a:xfrm>
          <a:prstGeom prst="rect">
            <a:avLst/>
          </a:prstGeom>
          <a:ln w="12700">
            <a:solidFill>
              <a:schemeClr val="tx1"/>
            </a:solidFill>
          </a:ln>
        </p:spPr>
        <p:txBody>
          <a:bodyPr wrap="square">
            <a:spAutoFit/>
          </a:bodyPr>
          <a:lstStyle/>
          <a:p>
            <a:r>
              <a:rPr lang="en-US" altLang="ja-JP" sz="1969" dirty="0">
                <a:solidFill>
                  <a:schemeClr val="tx1">
                    <a:lumMod val="50000"/>
                    <a:lumOff val="50000"/>
                  </a:schemeClr>
                </a:solidFill>
                <a:latin typeface="Consolas" panose="020B0609020204030204" pitchFamily="49" charset="0"/>
                <a:cs typeface="Consolas" panose="020B0609020204030204" pitchFamily="49" charset="0"/>
              </a:rPr>
              <a:t>// </a:t>
            </a:r>
            <a:r>
              <a:rPr lang="ja-JP" altLang="en-US" sz="1969"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ピタゴラスの定理により，斜辺の長さ</a:t>
            </a:r>
            <a:r>
              <a:rPr lang="en-US" altLang="ja-JP" sz="1969" dirty="0" err="1">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z</a:t>
            </a:r>
            <a:r>
              <a:rPr lang="ja-JP" altLang="en-US" sz="1969"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を求める．</a:t>
            </a:r>
            <a:endParaRPr lang="en-US" altLang="ja-JP" sz="1969"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endParaRPr>
          </a:p>
          <a:p>
            <a:r>
              <a:rPr lang="en" altLang="ja-JP" dirty="0">
                <a:solidFill>
                  <a:srgbClr val="3182BD"/>
                </a:solidFill>
                <a:latin typeface="Consolas" panose="020B0609020204030204" pitchFamily="49" charset="0"/>
                <a:cs typeface="Consolas" panose="020B0609020204030204" pitchFamily="49" charset="0"/>
              </a:rPr>
              <a:t>double</a:t>
            </a:r>
            <a:r>
              <a:rPr lang="en" altLang="ja-JP" dirty="0">
                <a:solidFill>
                  <a:srgbClr val="000000"/>
                </a:solidFill>
                <a:latin typeface="Consolas" panose="020B0609020204030204" pitchFamily="49" charset="0"/>
                <a:cs typeface="Consolas" panose="020B0609020204030204" pitchFamily="49" charset="0"/>
              </a:rPr>
              <a:t> z = </a:t>
            </a:r>
            <a:r>
              <a:rPr lang="en" altLang="ja-JP" dirty="0" err="1">
                <a:solidFill>
                  <a:srgbClr val="000000"/>
                </a:solidFill>
                <a:latin typeface="Consolas" panose="020B0609020204030204" pitchFamily="49" charset="0"/>
                <a:cs typeface="Consolas" panose="020B0609020204030204" pitchFamily="49" charset="0"/>
              </a:rPr>
              <a:t>Math.sqrt</a:t>
            </a:r>
            <a:r>
              <a:rPr lang="en" altLang="ja-JP" dirty="0">
                <a:solidFill>
                  <a:srgbClr val="000000"/>
                </a:solidFill>
                <a:latin typeface="Consolas" panose="020B0609020204030204" pitchFamily="49" charset="0"/>
                <a:cs typeface="Consolas" panose="020B0609020204030204" pitchFamily="49" charset="0"/>
              </a:rPr>
              <a:t>(x*x + y*y);</a:t>
            </a:r>
            <a:endParaRPr lang="ja-JP" altLang="en-US" sz="1969" dirty="0">
              <a:latin typeface="Consolas" panose="020B0609020204030204" pitchFamily="49" charset="0"/>
              <a:cs typeface="Consolas" panose="020B0609020204030204" pitchFamily="49" charset="0"/>
            </a:endParaRPr>
          </a:p>
        </p:txBody>
      </p:sp>
      <p:sp>
        <p:nvSpPr>
          <p:cNvPr id="7" name="テキスト ボックス 6"/>
          <p:cNvSpPr txBox="1"/>
          <p:nvPr/>
        </p:nvSpPr>
        <p:spPr>
          <a:xfrm>
            <a:off x="7210078" y="5907469"/>
            <a:ext cx="3130997" cy="395365"/>
          </a:xfrm>
          <a:prstGeom prst="rect">
            <a:avLst/>
          </a:prstGeom>
          <a:noFill/>
        </p:spPr>
        <p:txBody>
          <a:bodyPr wrap="square" rtlCol="0">
            <a:spAutoFit/>
          </a:bodyPr>
          <a:lstStyle/>
          <a:p>
            <a:r>
              <a:rPr lang="ja-JP" altLang="en-US" sz="1969" dirty="0">
                <a:latin typeface="Meiryo" panose="020B0604030504040204" pitchFamily="34" charset="-128"/>
                <a:ea typeface="Meiryo" panose="020B0604030504040204" pitchFamily="34" charset="-128"/>
              </a:rPr>
              <a:t>正しいコメントの書き方</a:t>
            </a:r>
          </a:p>
        </p:txBody>
      </p:sp>
      <p:pic>
        <p:nvPicPr>
          <p:cNvPr id="4099" name="Picture 3" descr="C:\Documents and Settings\tamada\Local Settings\Temporary Internet Files\Content.IE5\W38RWNGN\MCj00898930000[1].wmf"/>
          <p:cNvPicPr>
            <a:picLocks noChangeAspect="1" noChangeArrowheads="1"/>
          </p:cNvPicPr>
          <p:nvPr/>
        </p:nvPicPr>
        <p:blipFill>
          <a:blip r:embed="rId3" cstate="print"/>
          <a:srcRect/>
          <a:stretch>
            <a:fillRect/>
          </a:stretch>
        </p:blipFill>
        <p:spPr bwMode="auto">
          <a:xfrm>
            <a:off x="9239273" y="-87947"/>
            <a:ext cx="2165903" cy="22859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無駄なコメント例</a:t>
            </a:r>
          </a:p>
        </p:txBody>
      </p:sp>
      <p:sp>
        <p:nvSpPr>
          <p:cNvPr id="5" name="フッター プレースホルダー 4"/>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49</a:t>
            </a:fld>
            <a:endParaRPr kumimoji="1" lang="ja-JP" altLang="en-US"/>
          </a:p>
        </p:txBody>
      </p:sp>
      <p:sp>
        <p:nvSpPr>
          <p:cNvPr id="7" name="正方形/長方形 6"/>
          <p:cNvSpPr/>
          <p:nvPr/>
        </p:nvSpPr>
        <p:spPr>
          <a:xfrm>
            <a:off x="914400" y="2444230"/>
            <a:ext cx="5058862" cy="98476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rgbClr val="636363"/>
                </a:solidFill>
                <a:latin typeface="Consolas" panose="020B0609020204030204" pitchFamily="49" charset="0"/>
                <a:cs typeface="Consolas" panose="020B0609020204030204" pitchFamily="49" charset="0"/>
              </a:rPr>
              <a:t>//</a:t>
            </a:r>
            <a:r>
              <a:rPr lang="en-US" altLang="ja-JP" sz="2800" dirty="0">
                <a:solidFill>
                  <a:srgbClr val="636363"/>
                </a:solidFill>
                <a:latin typeface="Meiryo" panose="020B0604030504040204" pitchFamily="34" charset="-128"/>
                <a:ea typeface="Meiryo" panose="020B0604030504040204" pitchFamily="34" charset="-128"/>
                <a:cs typeface="Consolas" panose="020B0609020204030204" pitchFamily="49" charset="0"/>
              </a:rPr>
              <a:t> </a:t>
            </a:r>
            <a:r>
              <a:rPr lang="ja-JP" altLang="en-US" sz="2800">
                <a:solidFill>
                  <a:srgbClr val="636363"/>
                </a:solidFill>
                <a:latin typeface="Meiryo" panose="020B0604030504040204" pitchFamily="34" charset="-128"/>
                <a:ea typeface="Meiryo" panose="020B0604030504040204" pitchFamily="34" charset="-128"/>
                <a:cs typeface="Consolas" panose="020B0609020204030204" pitchFamily="49" charset="0"/>
              </a:rPr>
              <a:t>今日の日付を取得する．</a:t>
            </a:r>
            <a:r>
              <a:rPr lang="ja-JP" altLang="en-US" sz="2800">
                <a:solidFill>
                  <a:srgbClr val="000000"/>
                </a:solidFill>
                <a:latin typeface="Meiryo" panose="020B0604030504040204" pitchFamily="34" charset="-128"/>
                <a:ea typeface="Meiryo" panose="020B0604030504040204" pitchFamily="34" charset="-128"/>
                <a:cs typeface="Consolas" panose="020B0609020204030204" pitchFamily="49" charset="0"/>
              </a:rPr>
              <a:t> </a:t>
            </a:r>
            <a:r>
              <a:rPr lang="en" altLang="ja-JP" sz="2800" dirty="0">
                <a:solidFill>
                  <a:srgbClr val="000000"/>
                </a:solidFill>
                <a:latin typeface="Consolas" panose="020B0609020204030204" pitchFamily="49" charset="0"/>
                <a:cs typeface="Consolas" panose="020B0609020204030204" pitchFamily="49" charset="0"/>
              </a:rPr>
              <a:t>Date today = </a:t>
            </a:r>
            <a:r>
              <a:rPr lang="en" altLang="ja-JP" sz="2800" dirty="0">
                <a:solidFill>
                  <a:srgbClr val="3182BD"/>
                </a:solidFill>
                <a:latin typeface="Consolas" panose="020B0609020204030204" pitchFamily="49" charset="0"/>
                <a:cs typeface="Consolas" panose="020B0609020204030204" pitchFamily="49" charset="0"/>
              </a:rPr>
              <a:t>new</a:t>
            </a:r>
            <a:r>
              <a:rPr lang="en" altLang="ja-JP" sz="2800" dirty="0">
                <a:solidFill>
                  <a:srgbClr val="000000"/>
                </a:solidFill>
                <a:latin typeface="Consolas" panose="020B0609020204030204" pitchFamily="49" charset="0"/>
                <a:cs typeface="Consolas" panose="020B0609020204030204" pitchFamily="49" charset="0"/>
              </a:rPr>
              <a:t> Date();</a:t>
            </a:r>
            <a:endParaRPr lang="ja-JP" altLang="en-US" sz="2800" dirty="0">
              <a:solidFill>
                <a:schemeClr val="tx1"/>
              </a:solidFill>
              <a:latin typeface="Consolas" panose="020B0609020204030204" pitchFamily="49" charset="0"/>
              <a:cs typeface="Consolas" panose="020B0609020204030204" pitchFamily="49" charset="0"/>
            </a:endParaRPr>
          </a:p>
        </p:txBody>
      </p:sp>
      <p:sp>
        <p:nvSpPr>
          <p:cNvPr id="8" name="正方形/長方形 7"/>
          <p:cNvSpPr/>
          <p:nvPr/>
        </p:nvSpPr>
        <p:spPr>
          <a:xfrm>
            <a:off x="914400" y="3645024"/>
            <a:ext cx="7408642" cy="23762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rgbClr val="636363"/>
                </a:solidFill>
                <a:latin typeface="Consolas" panose="020B0609020204030204" pitchFamily="49" charset="0"/>
                <a:cs typeface="Consolas" panose="020B0609020204030204" pitchFamily="49" charset="0"/>
              </a:rPr>
              <a:t>//</a:t>
            </a:r>
            <a:r>
              <a:rPr lang="en-US" altLang="ja-JP" sz="2800" dirty="0">
                <a:solidFill>
                  <a:srgbClr val="636363"/>
                </a:solidFill>
                <a:latin typeface="Meiryo" panose="020B0604030504040204" pitchFamily="34" charset="-128"/>
                <a:ea typeface="Meiryo" panose="020B0604030504040204" pitchFamily="34" charset="-128"/>
                <a:cs typeface="Consolas" panose="020B0609020204030204" pitchFamily="49" charset="0"/>
              </a:rPr>
              <a:t> </a:t>
            </a:r>
            <a:r>
              <a:rPr lang="ja-JP" altLang="en-US" sz="2800">
                <a:solidFill>
                  <a:srgbClr val="636363"/>
                </a:solidFill>
                <a:latin typeface="Meiryo" panose="020B0604030504040204" pitchFamily="34" charset="-128"/>
                <a:ea typeface="Meiryo" panose="020B0604030504040204" pitchFamily="34" charset="-128"/>
                <a:cs typeface="Consolas" panose="020B0609020204030204" pitchFamily="49" charset="0"/>
              </a:rPr>
              <a:t>全ユーザを走査する．</a:t>
            </a:r>
            <a:endParaRPr lang="en-US" altLang="ja-JP" sz="2800" dirty="0">
              <a:solidFill>
                <a:srgbClr val="000000"/>
              </a:solidFill>
              <a:latin typeface="Meiryo" panose="020B0604030504040204" pitchFamily="34" charset="-128"/>
              <a:ea typeface="Meiryo" panose="020B0604030504040204" pitchFamily="34" charset="-128"/>
              <a:cs typeface="Consolas" panose="020B0609020204030204" pitchFamily="49" charset="0"/>
            </a:endParaRPr>
          </a:p>
          <a:p>
            <a:r>
              <a:rPr lang="en" altLang="ja-JP" sz="2800" dirty="0">
                <a:solidFill>
                  <a:srgbClr val="3182BD"/>
                </a:solidFill>
                <a:latin typeface="Consolas" panose="020B0609020204030204" pitchFamily="49" charset="0"/>
                <a:cs typeface="Consolas" panose="020B0609020204030204" pitchFamily="49" charset="0"/>
              </a:rPr>
              <a:t>for</a:t>
            </a:r>
            <a:r>
              <a:rPr lang="en" altLang="ja-JP" sz="2800" dirty="0">
                <a:solidFill>
                  <a:srgbClr val="000000"/>
                </a:solidFill>
                <a:latin typeface="Consolas" panose="020B0609020204030204" pitchFamily="49" charset="0"/>
                <a:cs typeface="Consolas" panose="020B0609020204030204" pitchFamily="49" charset="0"/>
              </a:rPr>
              <a:t>(User user: </a:t>
            </a:r>
            <a:r>
              <a:rPr lang="en" altLang="ja-JP" sz="2800" dirty="0" err="1">
                <a:solidFill>
                  <a:srgbClr val="000000"/>
                </a:solidFill>
                <a:latin typeface="Consolas" panose="020B0609020204030204" pitchFamily="49" charset="0"/>
                <a:cs typeface="Consolas" panose="020B0609020204030204" pitchFamily="49" charset="0"/>
              </a:rPr>
              <a:t>userList</a:t>
            </a:r>
            <a:r>
              <a:rPr lang="en" altLang="ja-JP" sz="2800" dirty="0">
                <a:solidFill>
                  <a:srgbClr val="000000"/>
                </a:solidFill>
                <a:latin typeface="Consolas" panose="020B0609020204030204" pitchFamily="49" charset="0"/>
                <a:cs typeface="Consolas" panose="020B0609020204030204" pitchFamily="49" charset="0"/>
              </a:rPr>
              <a:t>) {</a:t>
            </a:r>
          </a:p>
          <a:p>
            <a:r>
              <a:rPr lang="en" altLang="ja-JP" sz="2800" dirty="0">
                <a:solidFill>
                  <a:srgbClr val="000000"/>
                </a:solidFill>
                <a:latin typeface="Consolas" panose="020B0609020204030204" pitchFamily="49" charset="0"/>
                <a:cs typeface="Consolas" panose="020B0609020204030204" pitchFamily="49" charset="0"/>
              </a:rPr>
              <a:t>  </a:t>
            </a:r>
            <a:r>
              <a:rPr lang="en" altLang="ja-JP" sz="2800" dirty="0">
                <a:solidFill>
                  <a:srgbClr val="636363"/>
                </a:solidFill>
                <a:latin typeface="Consolas" panose="020B0609020204030204" pitchFamily="49" charset="0"/>
                <a:cs typeface="Consolas" panose="020B0609020204030204" pitchFamily="49" charset="0"/>
              </a:rPr>
              <a:t>//</a:t>
            </a:r>
            <a:r>
              <a:rPr lang="en" altLang="ja-JP" sz="2800" dirty="0">
                <a:solidFill>
                  <a:srgbClr val="636363"/>
                </a:solidFill>
                <a:latin typeface="Meiryo" panose="020B0604030504040204" pitchFamily="34" charset="-128"/>
                <a:ea typeface="Meiryo" panose="020B0604030504040204" pitchFamily="34" charset="-128"/>
                <a:cs typeface="Consolas" panose="020B0609020204030204" pitchFamily="49" charset="0"/>
              </a:rPr>
              <a:t> </a:t>
            </a:r>
            <a:r>
              <a:rPr lang="ja-JP" altLang="en-US" sz="2800">
                <a:solidFill>
                  <a:srgbClr val="636363"/>
                </a:solidFill>
                <a:latin typeface="Meiryo" panose="020B0604030504040204" pitchFamily="34" charset="-128"/>
                <a:ea typeface="Meiryo" panose="020B0604030504040204" pitchFamily="34" charset="-128"/>
                <a:cs typeface="Consolas" panose="020B0609020204030204" pitchFamily="49" charset="0"/>
              </a:rPr>
              <a:t>ユーザの名前を表示する．</a:t>
            </a:r>
            <a:endParaRPr lang="en-US" altLang="ja-JP" sz="2800" dirty="0">
              <a:solidFill>
                <a:srgbClr val="636363"/>
              </a:solidFill>
              <a:latin typeface="Meiryo" panose="020B0604030504040204" pitchFamily="34" charset="-128"/>
              <a:ea typeface="Meiryo" panose="020B0604030504040204" pitchFamily="34" charset="-128"/>
              <a:cs typeface="Consolas" panose="020B0609020204030204" pitchFamily="49" charset="0"/>
            </a:endParaRPr>
          </a:p>
          <a:p>
            <a:r>
              <a:rPr lang="en" altLang="ja-JP" sz="2800" dirty="0">
                <a:solidFill>
                  <a:srgbClr val="000000"/>
                </a:solidFill>
                <a:latin typeface="Consolas" panose="020B0609020204030204" pitchFamily="49" charset="0"/>
                <a:cs typeface="Consolas" panose="020B0609020204030204" pitchFamily="49" charset="0"/>
              </a:rPr>
              <a:t>  </a:t>
            </a:r>
            <a:r>
              <a:rPr lang="en" altLang="ja-JP" sz="2800" dirty="0" err="1">
                <a:solidFill>
                  <a:srgbClr val="000000"/>
                </a:solidFill>
                <a:latin typeface="Consolas" panose="020B0609020204030204" pitchFamily="49" charset="0"/>
                <a:cs typeface="Consolas" panose="020B0609020204030204" pitchFamily="49" charset="0"/>
              </a:rPr>
              <a:t>System.out.println</a:t>
            </a:r>
            <a:r>
              <a:rPr lang="en" altLang="ja-JP" sz="2800" dirty="0">
                <a:solidFill>
                  <a:srgbClr val="000000"/>
                </a:solidFill>
                <a:latin typeface="Consolas" panose="020B0609020204030204" pitchFamily="49" charset="0"/>
                <a:cs typeface="Consolas" panose="020B0609020204030204" pitchFamily="49" charset="0"/>
              </a:rPr>
              <a:t>(</a:t>
            </a:r>
            <a:r>
              <a:rPr lang="en" altLang="ja-JP" sz="2800" dirty="0" err="1">
                <a:solidFill>
                  <a:srgbClr val="000000"/>
                </a:solidFill>
                <a:latin typeface="Consolas" panose="020B0609020204030204" pitchFamily="49" charset="0"/>
                <a:cs typeface="Consolas" panose="020B0609020204030204" pitchFamily="49" charset="0"/>
              </a:rPr>
              <a:t>user.getName</a:t>
            </a:r>
            <a:r>
              <a:rPr lang="en" altLang="ja-JP" sz="2800" dirty="0">
                <a:solidFill>
                  <a:srgbClr val="000000"/>
                </a:solidFill>
                <a:latin typeface="Consolas" panose="020B0609020204030204" pitchFamily="49" charset="0"/>
                <a:cs typeface="Consolas" panose="020B0609020204030204" pitchFamily="49" charset="0"/>
              </a:rPr>
              <a:t>());</a:t>
            </a:r>
          </a:p>
          <a:p>
            <a:r>
              <a:rPr lang="en" altLang="ja-JP" sz="2800" dirty="0">
                <a:solidFill>
                  <a:srgbClr val="000000"/>
                </a:solidFill>
                <a:latin typeface="Consolas" panose="020B0609020204030204" pitchFamily="49" charset="0"/>
                <a:cs typeface="Consolas" panose="020B0609020204030204" pitchFamily="49" charset="0"/>
              </a:rPr>
              <a:t>}</a:t>
            </a:r>
            <a:endParaRPr lang="ja-JP" altLang="en-US" sz="2800" dirty="0">
              <a:solidFill>
                <a:schemeClr val="tx1"/>
              </a:solidFill>
              <a:latin typeface="Consolas" panose="020B0609020204030204" pitchFamily="49" charset="0"/>
              <a:cs typeface="Consolas" panose="020B0609020204030204" pitchFamily="49" charset="0"/>
            </a:endParaRPr>
          </a:p>
        </p:txBody>
      </p:sp>
      <p:pic>
        <p:nvPicPr>
          <p:cNvPr id="1026" name="Picture 2" descr="C:\Users\tamada\AppData\Local\Microsoft\Windows\Temporary Internet Files\Content.IE5\80R1SZEJ\MC90019926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8870" y="0"/>
            <a:ext cx="2143130" cy="221563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F657BC3-21F0-0046-8544-8DF9D8D5F01B}"/>
              </a:ext>
            </a:extLst>
          </p:cNvPr>
          <p:cNvSpPr txBox="1"/>
          <p:nvPr/>
        </p:nvSpPr>
        <p:spPr>
          <a:xfrm>
            <a:off x="5973262" y="2444230"/>
            <a:ext cx="3570208"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変数名を見ればわかる．</a:t>
            </a:r>
          </a:p>
        </p:txBody>
      </p:sp>
      <p:sp>
        <p:nvSpPr>
          <p:cNvPr id="10" name="テキスト ボックス 9">
            <a:extLst>
              <a:ext uri="{FF2B5EF4-FFF2-40B4-BE49-F238E27FC236}">
                <a16:creationId xmlns:a16="http://schemas.microsoft.com/office/drawing/2014/main" id="{47061614-82FC-3643-90F9-74713AADDF16}"/>
              </a:ext>
            </a:extLst>
          </p:cNvPr>
          <p:cNvSpPr txBox="1"/>
          <p:nvPr/>
        </p:nvSpPr>
        <p:spPr>
          <a:xfrm>
            <a:off x="8323042" y="3645024"/>
            <a:ext cx="2643018" cy="830997"/>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rPr>
              <a:t>コメントがプログラムと同じ内容．</a:t>
            </a:r>
            <a:endParaRPr kumimoji="1" lang="ja-JP" altLang="en-US" sz="24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0060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60BB8-B9BE-F344-8EE2-8F5383B96762}"/>
              </a:ext>
            </a:extLst>
          </p:cNvPr>
          <p:cNvSpPr>
            <a:spLocks noGrp="1"/>
          </p:cNvSpPr>
          <p:nvPr>
            <p:ph type="title"/>
          </p:nvPr>
        </p:nvSpPr>
        <p:spPr/>
        <p:txBody>
          <a:bodyPr>
            <a:normAutofit/>
          </a:bodyPr>
          <a:lstStyle/>
          <a:p>
            <a:r>
              <a:rPr kumimoji="1" lang="ja-JP" altLang="en-US"/>
              <a:t>代表的なブランチ戦略</a:t>
            </a:r>
          </a:p>
        </p:txBody>
      </p:sp>
      <p:sp>
        <p:nvSpPr>
          <p:cNvPr id="3" name="コンテンツ プレースホルダー 2">
            <a:extLst>
              <a:ext uri="{FF2B5EF4-FFF2-40B4-BE49-F238E27FC236}">
                <a16:creationId xmlns:a16="http://schemas.microsoft.com/office/drawing/2014/main" id="{257E47AA-B9EB-9945-AD2F-BA9A62E5729F}"/>
              </a:ext>
            </a:extLst>
          </p:cNvPr>
          <p:cNvSpPr>
            <a:spLocks noGrp="1"/>
          </p:cNvSpPr>
          <p:nvPr>
            <p:ph idx="1"/>
          </p:nvPr>
        </p:nvSpPr>
        <p:spPr>
          <a:xfrm>
            <a:off x="414068" y="1825625"/>
            <a:ext cx="11777932" cy="1778775"/>
          </a:xfrm>
        </p:spPr>
        <p:txBody>
          <a:bodyPr numCol="3"/>
          <a:lstStyle/>
          <a:p>
            <a:r>
              <a:rPr kumimoji="1" lang="en-US" altLang="ja-JP" dirty="0"/>
              <a:t>Git flow</a:t>
            </a:r>
          </a:p>
          <a:p>
            <a:pPr lvl="1"/>
            <a:endParaRPr lang="en-US" altLang="ja-JP" dirty="0"/>
          </a:p>
          <a:p>
            <a:r>
              <a:rPr lang="en-US" altLang="ja-JP" dirty="0"/>
              <a:t>GitHub flow</a:t>
            </a:r>
          </a:p>
          <a:p>
            <a:endParaRPr kumimoji="1" lang="en-US" altLang="ja-JP" dirty="0"/>
          </a:p>
          <a:p>
            <a:r>
              <a:rPr kumimoji="1" lang="en-US" altLang="ja-JP" dirty="0"/>
              <a:t>GitLab flow</a:t>
            </a:r>
            <a:endParaRPr kumimoji="1" lang="ja-JP" altLang="en-US"/>
          </a:p>
        </p:txBody>
      </p:sp>
      <p:sp>
        <p:nvSpPr>
          <p:cNvPr id="5" name="フッター プレースホルダー 4">
            <a:extLst>
              <a:ext uri="{FF2B5EF4-FFF2-40B4-BE49-F238E27FC236}">
                <a16:creationId xmlns:a16="http://schemas.microsoft.com/office/drawing/2014/main" id="{2AA742E5-A427-3748-BCD9-226CB88ACCBB}"/>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A9C76255-B3A5-F94B-8605-27FC3DDF8680}"/>
              </a:ext>
            </a:extLst>
          </p:cNvPr>
          <p:cNvSpPr>
            <a:spLocks noGrp="1"/>
          </p:cNvSpPr>
          <p:nvPr>
            <p:ph type="sldNum" sz="quarter" idx="12"/>
          </p:nvPr>
        </p:nvSpPr>
        <p:spPr/>
        <p:txBody>
          <a:bodyPr/>
          <a:lstStyle/>
          <a:p>
            <a:fld id="{24785B65-FD71-8B41-B484-67B8C90169D7}" type="slidenum">
              <a:rPr kumimoji="1" lang="ja-JP" altLang="en-US" smtClean="0"/>
              <a:t>5</a:t>
            </a:fld>
            <a:endParaRPr kumimoji="1" lang="ja-JP" altLang="en-US"/>
          </a:p>
        </p:txBody>
      </p:sp>
      <p:pic>
        <p:nvPicPr>
          <p:cNvPr id="15" name="図 14">
            <a:extLst>
              <a:ext uri="{FF2B5EF4-FFF2-40B4-BE49-F238E27FC236}">
                <a16:creationId xmlns:a16="http://schemas.microsoft.com/office/drawing/2014/main" id="{22FC32FF-DADA-0D4A-BC32-9DE5DC5ACF3D}"/>
              </a:ext>
            </a:extLst>
          </p:cNvPr>
          <p:cNvPicPr>
            <a:picLocks noChangeAspect="1"/>
          </p:cNvPicPr>
          <p:nvPr/>
        </p:nvPicPr>
        <p:blipFill>
          <a:blip r:embed="rId2"/>
          <a:stretch>
            <a:fillRect/>
          </a:stretch>
        </p:blipFill>
        <p:spPr>
          <a:xfrm>
            <a:off x="0" y="2609914"/>
            <a:ext cx="4018951" cy="1988971"/>
          </a:xfrm>
          <a:prstGeom prst="rect">
            <a:avLst/>
          </a:prstGeom>
        </p:spPr>
      </p:pic>
      <p:pic>
        <p:nvPicPr>
          <p:cNvPr id="17" name="図 16">
            <a:extLst>
              <a:ext uri="{FF2B5EF4-FFF2-40B4-BE49-F238E27FC236}">
                <a16:creationId xmlns:a16="http://schemas.microsoft.com/office/drawing/2014/main" id="{D241DDC6-2961-CC43-BEA5-C8A724B72609}"/>
              </a:ext>
            </a:extLst>
          </p:cNvPr>
          <p:cNvPicPr>
            <a:picLocks noChangeAspect="1"/>
          </p:cNvPicPr>
          <p:nvPr/>
        </p:nvPicPr>
        <p:blipFill>
          <a:blip r:embed="rId3"/>
          <a:stretch>
            <a:fillRect/>
          </a:stretch>
        </p:blipFill>
        <p:spPr>
          <a:xfrm>
            <a:off x="4455612" y="2440805"/>
            <a:ext cx="3280776" cy="1425087"/>
          </a:xfrm>
          <a:prstGeom prst="rect">
            <a:avLst/>
          </a:prstGeom>
        </p:spPr>
      </p:pic>
      <p:pic>
        <p:nvPicPr>
          <p:cNvPr id="18" name="図 17">
            <a:extLst>
              <a:ext uri="{FF2B5EF4-FFF2-40B4-BE49-F238E27FC236}">
                <a16:creationId xmlns:a16="http://schemas.microsoft.com/office/drawing/2014/main" id="{A67B5801-9E13-7A49-81EB-EE26A4DC25A7}"/>
              </a:ext>
            </a:extLst>
          </p:cNvPr>
          <p:cNvPicPr>
            <a:picLocks noChangeAspect="1"/>
          </p:cNvPicPr>
          <p:nvPr/>
        </p:nvPicPr>
        <p:blipFill>
          <a:blip r:embed="rId4"/>
          <a:stretch>
            <a:fillRect/>
          </a:stretch>
        </p:blipFill>
        <p:spPr>
          <a:xfrm>
            <a:off x="8159767" y="2786256"/>
            <a:ext cx="3608854" cy="912466"/>
          </a:xfrm>
          <a:prstGeom prst="rect">
            <a:avLst/>
          </a:prstGeom>
        </p:spPr>
      </p:pic>
      <p:sp>
        <p:nvSpPr>
          <p:cNvPr id="67" name="正方形/長方形 66">
            <a:extLst>
              <a:ext uri="{FF2B5EF4-FFF2-40B4-BE49-F238E27FC236}">
                <a16:creationId xmlns:a16="http://schemas.microsoft.com/office/drawing/2014/main" id="{EC343722-1374-874C-9BB4-356E1954EF2F}"/>
              </a:ext>
            </a:extLst>
          </p:cNvPr>
          <p:cNvSpPr/>
          <p:nvPr/>
        </p:nvSpPr>
        <p:spPr>
          <a:xfrm>
            <a:off x="838200" y="4969346"/>
            <a:ext cx="9064789" cy="1200329"/>
          </a:xfrm>
          <a:prstGeom prst="rect">
            <a:avLst/>
          </a:prstGeom>
          <a:solidFill>
            <a:schemeClr val="bg1"/>
          </a:solidFill>
        </p:spPr>
        <p:txBody>
          <a:bodyPr wrap="none">
            <a:spAutoFit/>
          </a:bodyPr>
          <a:lstStyle/>
          <a:p>
            <a:pPr>
              <a:tabLst>
                <a:tab pos="1630363" algn="l"/>
              </a:tabLst>
            </a:pPr>
            <a:r>
              <a:rPr lang="en-US" altLang="ja-JP" sz="2400" dirty="0"/>
              <a:t>Git flow	</a:t>
            </a:r>
            <a:r>
              <a:rPr lang="ja-JP" altLang="en-US" sz="2400">
                <a:hlinkClick r:id="rId5"/>
              </a:rPr>
              <a:t>https://nvie.com/posts/a-successful-git-branching-model/</a:t>
            </a:r>
            <a:endParaRPr lang="en-US" altLang="ja-JP" sz="2400" dirty="0"/>
          </a:p>
          <a:p>
            <a:pPr>
              <a:tabLst>
                <a:tab pos="1630363" algn="l"/>
              </a:tabLst>
            </a:pPr>
            <a:r>
              <a:rPr lang="en-US" altLang="ja-JP" sz="2400" dirty="0"/>
              <a:t>GitHub flow	</a:t>
            </a:r>
            <a:r>
              <a:rPr lang="en-US" altLang="ja-JP" sz="2400" dirty="0">
                <a:hlinkClick r:id="rId6"/>
              </a:rPr>
              <a:t>http://scottchacon.com/2011/08/31/github-flow.html</a:t>
            </a:r>
            <a:endParaRPr lang="en-US" altLang="ja-JP" sz="2400" dirty="0"/>
          </a:p>
          <a:p>
            <a:pPr>
              <a:tabLst>
                <a:tab pos="1630363" algn="l"/>
              </a:tabLst>
            </a:pPr>
            <a:r>
              <a:rPr lang="en-US" altLang="ja-JP" sz="2400" dirty="0"/>
              <a:t>GitLab flow	</a:t>
            </a:r>
            <a:r>
              <a:rPr lang="en-US" altLang="ja-JP" sz="2400" dirty="0">
                <a:hlinkClick r:id="rId7"/>
              </a:rPr>
              <a:t>https://about.gitlab.com/2014/09/29/gitlab-flow/</a:t>
            </a:r>
            <a:endParaRPr lang="en-US" altLang="ja-JP" sz="2400" dirty="0"/>
          </a:p>
        </p:txBody>
      </p:sp>
    </p:spTree>
    <p:extLst>
      <p:ext uri="{BB962C8B-B14F-4D97-AF65-F5344CB8AC3E}">
        <p14:creationId xmlns:p14="http://schemas.microsoft.com/office/powerpoint/2010/main" val="220094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最近のコメント談義</a:t>
            </a:r>
          </a:p>
        </p:txBody>
      </p:sp>
      <p:sp>
        <p:nvSpPr>
          <p:cNvPr id="3" name="コンテンツ プレースホルダー 2"/>
          <p:cNvSpPr>
            <a:spLocks noGrp="1"/>
          </p:cNvSpPr>
          <p:nvPr>
            <p:ph idx="1"/>
          </p:nvPr>
        </p:nvSpPr>
        <p:spPr>
          <a:xfrm>
            <a:off x="479376" y="1981199"/>
            <a:ext cx="5761705" cy="4375151"/>
          </a:xfrm>
        </p:spPr>
        <p:txBody>
          <a:bodyPr>
            <a:normAutofit fontScale="55000" lnSpcReduction="20000"/>
          </a:bodyPr>
          <a:lstStyle/>
          <a:p>
            <a:pPr>
              <a:lnSpc>
                <a:spcPct val="120000"/>
              </a:lnSpc>
            </a:pPr>
            <a:r>
              <a:rPr kumimoji="1" lang="ja-JP" altLang="en-US" dirty="0"/>
              <a:t>説明的な名前が付けられていれば，コメントは不要．</a:t>
            </a:r>
            <a:endParaRPr kumimoji="1" lang="en-US" altLang="ja-JP" dirty="0"/>
          </a:p>
          <a:p>
            <a:pPr lvl="1">
              <a:lnSpc>
                <a:spcPct val="120000"/>
              </a:lnSpc>
            </a:pPr>
            <a:r>
              <a:rPr kumimoji="1" lang="ja-JP" altLang="en-US" dirty="0"/>
              <a:t>コメントは言い訳であってはならない．</a:t>
            </a:r>
            <a:endParaRPr kumimoji="1" lang="en-US" altLang="ja-JP" dirty="0"/>
          </a:p>
          <a:p>
            <a:pPr lvl="2">
              <a:lnSpc>
                <a:spcPct val="120000"/>
              </a:lnSpc>
            </a:pPr>
            <a:r>
              <a:rPr kumimoji="1" lang="ja-JP" altLang="en-US" dirty="0"/>
              <a:t>プログラムコード自身に説明させるような名前を付ける方が良い．</a:t>
            </a:r>
            <a:endParaRPr kumimoji="1" lang="en-US" altLang="ja-JP" dirty="0"/>
          </a:p>
          <a:p>
            <a:pPr lvl="2">
              <a:lnSpc>
                <a:spcPct val="120000"/>
              </a:lnSpc>
            </a:pPr>
            <a:r>
              <a:rPr kumimoji="1" lang="ja-JP" altLang="en-US" dirty="0"/>
              <a:t>それがうまく書けないからと言って，コメントに逃げるな．</a:t>
            </a:r>
            <a:endParaRPr kumimoji="1" lang="en-US" altLang="ja-JP" dirty="0"/>
          </a:p>
          <a:p>
            <a:pPr lvl="1">
              <a:lnSpc>
                <a:spcPct val="120000"/>
              </a:lnSpc>
            </a:pPr>
            <a:r>
              <a:rPr lang="ja-JP" altLang="en-US" dirty="0"/>
              <a:t>コメント</a:t>
            </a:r>
            <a:r>
              <a:rPr lang="ja-JP" altLang="en-US"/>
              <a:t>を付けようとした箇所は，メソッドとして抽出できないか考えよう．</a:t>
            </a:r>
            <a:endParaRPr kumimoji="1" lang="en-US" altLang="ja-JP" dirty="0"/>
          </a:p>
          <a:p>
            <a:pPr>
              <a:lnSpc>
                <a:spcPct val="120000"/>
              </a:lnSpc>
            </a:pPr>
            <a:r>
              <a:rPr kumimoji="1" lang="ja-JP" altLang="en-US"/>
              <a:t>必要なコメント</a:t>
            </a:r>
            <a:r>
              <a:rPr lang="ja-JP" altLang="en-US"/>
              <a:t>はあまりない．</a:t>
            </a:r>
            <a:endParaRPr lang="en-US" altLang="ja-JP" dirty="0"/>
          </a:p>
        </p:txBody>
      </p:sp>
      <p:sp>
        <p:nvSpPr>
          <p:cNvPr id="5" name="フッター プレースホルダー 4"/>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6" name="スライド番号プレースホルダー 5"/>
          <p:cNvSpPr>
            <a:spLocks noGrp="1"/>
          </p:cNvSpPr>
          <p:nvPr>
            <p:ph type="sldNum" sz="quarter" idx="12"/>
          </p:nvPr>
        </p:nvSpPr>
        <p:spPr/>
        <p:txBody>
          <a:bodyPr/>
          <a:lstStyle/>
          <a:p>
            <a:fld id="{1AA0F90A-C14B-4763-A506-BB86F6EA3743}" type="slidenum">
              <a:rPr kumimoji="1" lang="ja-JP" altLang="en-US" smtClean="0"/>
              <a:pPr/>
              <a:t>50</a:t>
            </a:fld>
            <a:endParaRPr kumimoji="1" lang="ja-JP" altLang="en-US"/>
          </a:p>
        </p:txBody>
      </p:sp>
      <p:grpSp>
        <p:nvGrpSpPr>
          <p:cNvPr id="7" name="グループ化 6"/>
          <p:cNvGrpSpPr/>
          <p:nvPr/>
        </p:nvGrpSpPr>
        <p:grpSpPr>
          <a:xfrm>
            <a:off x="9933033" y="40735"/>
            <a:ext cx="2193266" cy="1645993"/>
            <a:chOff x="3008784" y="476672"/>
            <a:chExt cx="6400800" cy="4803648"/>
          </a:xfrm>
        </p:grpSpPr>
        <p:pic>
          <p:nvPicPr>
            <p:cNvPr id="2051" name="Picture 3" descr="C:\Users\tamada\AppData\Local\Microsoft\Windows\Temporary Internet Files\Content.IE5\90O5N1G8\MC90043314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8784" y="476672"/>
              <a:ext cx="6400800" cy="4803648"/>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2050" name="Picture 2" descr="C:\Users\tamada\AppData\Local\Microsoft\Windows\Temporary Internet Files\Content.IE5\337YEH8K\MC90044176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7014" y="735754"/>
              <a:ext cx="2743199" cy="27432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正方形/長方形 10"/>
          <p:cNvSpPr/>
          <p:nvPr/>
        </p:nvSpPr>
        <p:spPr>
          <a:xfrm>
            <a:off x="6226187" y="4190295"/>
            <a:ext cx="5982410" cy="1754326"/>
          </a:xfrm>
          <a:prstGeom prst="rect">
            <a:avLst/>
          </a:prstGeom>
          <a:solidFill>
            <a:schemeClr val="bg1"/>
          </a:solidFill>
          <a:ln>
            <a:solidFill>
              <a:srgbClr val="000000"/>
            </a:solidFill>
          </a:ln>
        </p:spPr>
        <p:txBody>
          <a:bodyPr wrap="square">
            <a:spAutoFit/>
          </a:bodyPr>
          <a:lstStyle/>
          <a:p>
            <a:r>
              <a:rPr lang="en-US" altLang="ja-JP" dirty="0">
                <a:latin typeface="Consolas" panose="020B0609020204030204" pitchFamily="49" charset="0"/>
                <a:cs typeface="Consolas" panose="020B0609020204030204" pitchFamily="49" charset="0"/>
              </a:rPr>
              <a:t>  </a:t>
            </a:r>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z = </a:t>
            </a:r>
            <a:r>
              <a:rPr lang="en-US" altLang="ja-JP" dirty="0" err="1">
                <a:latin typeface="Consolas" panose="020B0609020204030204" pitchFamily="49" charset="0"/>
                <a:cs typeface="Consolas" panose="020B0609020204030204" pitchFamily="49" charset="0"/>
              </a:rPr>
              <a:t>pythagoreanTheorem</a:t>
            </a:r>
            <a:r>
              <a:rPr lang="en-US" altLang="ja-JP" dirty="0">
                <a:latin typeface="Consolas" panose="020B0609020204030204" pitchFamily="49" charset="0"/>
                <a:cs typeface="Consolas" panose="020B0609020204030204" pitchFamily="49" charset="0"/>
              </a:rPr>
              <a:t>(x, y);</a:t>
            </a:r>
          </a:p>
          <a:p>
            <a:r>
              <a:rPr lang="en-US" altLang="ja-JP" dirty="0">
                <a:latin typeface="Consolas" panose="020B0609020204030204" pitchFamily="49" charset="0"/>
                <a:cs typeface="Consolas" panose="020B0609020204030204" pitchFamily="49" charset="0"/>
              </a:rPr>
              <a:t>  ...</a:t>
            </a:r>
          </a:p>
          <a:p>
            <a:endParaRPr lang="en-US" altLang="ja-JP" dirty="0">
              <a:latin typeface="Consolas" panose="020B0609020204030204" pitchFamily="49" charset="0"/>
              <a:cs typeface="Consolas" panose="020B0609020204030204" pitchFamily="49" charset="0"/>
            </a:endParaRPr>
          </a:p>
          <a:p>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pythagoreanTheorem</a:t>
            </a:r>
            <a:r>
              <a:rPr lang="en-US" altLang="ja-JP" dirty="0">
                <a:latin typeface="Consolas" panose="020B0609020204030204" pitchFamily="49" charset="0"/>
                <a:cs typeface="Consolas" panose="020B0609020204030204" pitchFamily="49" charset="0"/>
              </a:rPr>
              <a:t>(</a:t>
            </a:r>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x, </a:t>
            </a:r>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y){</a:t>
            </a:r>
          </a:p>
          <a:p>
            <a:r>
              <a:rPr lang="en-US" altLang="ja-JP" dirty="0">
                <a:latin typeface="Consolas" panose="020B0609020204030204" pitchFamily="49" charset="0"/>
                <a:cs typeface="Consolas" panose="020B0609020204030204" pitchFamily="49" charset="0"/>
              </a:rPr>
              <a:t>  return </a:t>
            </a:r>
            <a:r>
              <a:rPr lang="en-US" altLang="ja-JP" dirty="0" err="1">
                <a:solidFill>
                  <a:srgbClr val="7030A0"/>
                </a:solidFill>
                <a:latin typeface="Consolas" panose="020B0609020204030204" pitchFamily="49" charset="0"/>
                <a:cs typeface="Consolas" panose="020B0609020204030204" pitchFamily="49" charset="0"/>
              </a:rPr>
              <a:t>Math</a:t>
            </a:r>
            <a:r>
              <a:rPr lang="en-US" altLang="ja-JP" dirty="0" err="1">
                <a:latin typeface="Consolas" panose="020B0609020204030204" pitchFamily="49" charset="0"/>
                <a:cs typeface="Consolas" panose="020B0609020204030204" pitchFamily="49" charset="0"/>
              </a:rPr>
              <a:t>.sqrt</a:t>
            </a:r>
            <a:r>
              <a:rPr lang="en-US" altLang="ja-JP" dirty="0">
                <a:latin typeface="Consolas" panose="020B0609020204030204" pitchFamily="49" charset="0"/>
                <a:cs typeface="Consolas" panose="020B0609020204030204" pitchFamily="49" charset="0"/>
              </a:rPr>
              <a:t>(x*x + y*y);</a:t>
            </a:r>
          </a:p>
          <a:p>
            <a:r>
              <a:rPr lang="en-US" altLang="ja-JP" dirty="0">
                <a:latin typeface="Consolas" panose="020B0609020204030204" pitchFamily="49" charset="0"/>
                <a:cs typeface="Consolas" panose="020B0609020204030204" pitchFamily="49" charset="0"/>
              </a:rPr>
              <a:t>}</a:t>
            </a:r>
          </a:p>
        </p:txBody>
      </p:sp>
      <p:sp>
        <p:nvSpPr>
          <p:cNvPr id="14" name="正方形/長方形 13"/>
          <p:cNvSpPr/>
          <p:nvPr/>
        </p:nvSpPr>
        <p:spPr>
          <a:xfrm>
            <a:off x="6226187" y="3163124"/>
            <a:ext cx="5143687" cy="646331"/>
          </a:xfrm>
          <a:prstGeom prst="rect">
            <a:avLst/>
          </a:prstGeom>
          <a:ln>
            <a:solidFill>
              <a:srgbClr val="000000"/>
            </a:solidFill>
          </a:ln>
        </p:spPr>
        <p:txBody>
          <a:bodyPr wrap="square">
            <a:spAutoFit/>
          </a:bodyPr>
          <a:lstStyle/>
          <a:p>
            <a:r>
              <a:rPr lang="en-US" altLang="ja-JP" dirty="0">
                <a:solidFill>
                  <a:schemeClr val="tx1">
                    <a:lumMod val="50000"/>
                    <a:lumOff val="50000"/>
                  </a:schemeClr>
                </a:solidFill>
                <a:latin typeface="Consolas" panose="020B0609020204030204" pitchFamily="49" charset="0"/>
                <a:cs typeface="Consolas" panose="020B0609020204030204" pitchFamily="49" charset="0"/>
              </a:rPr>
              <a:t>// </a:t>
            </a:r>
            <a:r>
              <a:rPr lang="ja-JP" altLang="en-US"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三平方の定理により，斜辺の長さ</a:t>
            </a:r>
            <a:r>
              <a:rPr lang="en-US" altLang="ja-JP" dirty="0" err="1">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z</a:t>
            </a:r>
            <a:r>
              <a:rPr lang="ja-JP" altLang="en-US"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を求める．</a:t>
            </a:r>
            <a:endParaRPr lang="en-US" altLang="ja-JP"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endParaRPr>
          </a:p>
          <a:p>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z</a:t>
            </a:r>
            <a:r>
              <a:rPr lang="en-US" altLang="ja-JP" dirty="0">
                <a:latin typeface="Consolas" panose="020B0609020204030204" pitchFamily="49" charset="0"/>
                <a:cs typeface="Consolas" panose="020B0609020204030204" pitchFamily="49" charset="0"/>
              </a:rPr>
              <a:t> = </a:t>
            </a:r>
            <a:r>
              <a:rPr lang="en-US" altLang="ja-JP" dirty="0" err="1">
                <a:solidFill>
                  <a:srgbClr val="7030A0"/>
                </a:solidFill>
                <a:latin typeface="Consolas" panose="020B0609020204030204" pitchFamily="49" charset="0"/>
                <a:cs typeface="Consolas" panose="020B0609020204030204" pitchFamily="49" charset="0"/>
              </a:rPr>
              <a:t>Math</a:t>
            </a:r>
            <a:r>
              <a:rPr lang="en-US" altLang="ja-JP" dirty="0" err="1">
                <a:latin typeface="Consolas" panose="020B0609020204030204" pitchFamily="49" charset="0"/>
                <a:cs typeface="Consolas" panose="020B0609020204030204" pitchFamily="49" charset="0"/>
              </a:rPr>
              <a:t>.sqrt(x</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x</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y</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y</a:t>
            </a:r>
            <a:r>
              <a:rPr lang="en-US" altLang="ja-JP" dirty="0">
                <a:latin typeface="Consolas" panose="020B0609020204030204" pitchFamily="49" charset="0"/>
                <a:cs typeface="Consolas" panose="020B0609020204030204" pitchFamily="49" charset="0"/>
              </a:rPr>
              <a:t>);</a:t>
            </a:r>
            <a:endParaRPr lang="ja-JP" altLang="en-US" dirty="0">
              <a:latin typeface="Consolas" panose="020B0609020204030204" pitchFamily="49" charset="0"/>
              <a:cs typeface="Consolas" panose="020B0609020204030204" pitchFamily="49" charset="0"/>
            </a:endParaRPr>
          </a:p>
        </p:txBody>
      </p:sp>
      <p:sp>
        <p:nvSpPr>
          <p:cNvPr id="17" name="テキスト ボックス 16"/>
          <p:cNvSpPr txBox="1"/>
          <p:nvPr/>
        </p:nvSpPr>
        <p:spPr>
          <a:xfrm>
            <a:off x="6241082" y="1946596"/>
            <a:ext cx="5161195" cy="646331"/>
          </a:xfrm>
          <a:prstGeom prst="rect">
            <a:avLst/>
          </a:prstGeom>
          <a:noFill/>
          <a:ln>
            <a:solidFill>
              <a:srgbClr val="000000"/>
            </a:solidFill>
          </a:ln>
        </p:spPr>
        <p:txBody>
          <a:bodyPr wrap="square" rtlCol="0">
            <a:spAutoFit/>
          </a:bodyPr>
          <a:lstStyle/>
          <a:p>
            <a:r>
              <a:rPr lang="en-US" altLang="ja-JP" dirty="0">
                <a:solidFill>
                  <a:schemeClr val="tx1">
                    <a:lumMod val="50000"/>
                    <a:lumOff val="50000"/>
                  </a:schemeClr>
                </a:solidFill>
                <a:latin typeface="Consolas" panose="020B0609020204030204" pitchFamily="49" charset="0"/>
                <a:cs typeface="Consolas" panose="020B0609020204030204" pitchFamily="49" charset="0"/>
              </a:rPr>
              <a:t>// </a:t>
            </a:r>
            <a:r>
              <a:rPr lang="en-US" altLang="ja-JP" dirty="0" err="1">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z</a:t>
            </a:r>
            <a:r>
              <a:rPr lang="ja-JP" altLang="en-US"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に</a:t>
            </a:r>
            <a:r>
              <a:rPr lang="en-US" altLang="ja-JP"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x^2</a:t>
            </a:r>
            <a:r>
              <a:rPr lang="ja-JP" altLang="en-US"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と</a:t>
            </a:r>
            <a:r>
              <a:rPr lang="en-US" altLang="ja-JP"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y^2</a:t>
            </a:r>
            <a:r>
              <a:rPr lang="ja-JP" altLang="en-US"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の和の平方根</a:t>
            </a:r>
            <a:r>
              <a:rPr lang="ja-JP" altLang="en-US">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rPr>
              <a:t>を代入する．</a:t>
            </a:r>
            <a:endParaRPr lang="en-US" altLang="ja-JP" dirty="0">
              <a:solidFill>
                <a:schemeClr val="tx1">
                  <a:lumMod val="50000"/>
                  <a:lumOff val="50000"/>
                </a:schemeClr>
              </a:solidFill>
              <a:latin typeface="Consolas" panose="020B0609020204030204" pitchFamily="49" charset="0"/>
              <a:ea typeface="Meiryo" panose="020B0604030504040204" pitchFamily="34" charset="-128"/>
              <a:cs typeface="Consolas" panose="020B0609020204030204" pitchFamily="49" charset="0"/>
            </a:endParaRPr>
          </a:p>
          <a:p>
            <a:r>
              <a:rPr lang="en-US" altLang="ja-JP" dirty="0">
                <a:solidFill>
                  <a:srgbClr val="7030A0"/>
                </a:solidFill>
                <a:latin typeface="Consolas" panose="020B0609020204030204" pitchFamily="49" charset="0"/>
                <a:cs typeface="Consolas" panose="020B0609020204030204" pitchFamily="49" charset="0"/>
              </a:rPr>
              <a:t>double</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z</a:t>
            </a:r>
            <a:r>
              <a:rPr lang="en-US" altLang="ja-JP" dirty="0">
                <a:latin typeface="Consolas" panose="020B0609020204030204" pitchFamily="49" charset="0"/>
                <a:cs typeface="Consolas" panose="020B0609020204030204" pitchFamily="49" charset="0"/>
              </a:rPr>
              <a:t> = </a:t>
            </a:r>
            <a:r>
              <a:rPr lang="en-US" altLang="ja-JP" dirty="0" err="1">
                <a:solidFill>
                  <a:srgbClr val="7030A0"/>
                </a:solidFill>
                <a:latin typeface="Consolas" panose="020B0609020204030204" pitchFamily="49" charset="0"/>
                <a:cs typeface="Consolas" panose="020B0609020204030204" pitchFamily="49" charset="0"/>
              </a:rPr>
              <a:t>Math</a:t>
            </a:r>
            <a:r>
              <a:rPr lang="en-US" altLang="ja-JP" dirty="0" err="1">
                <a:latin typeface="Consolas" panose="020B0609020204030204" pitchFamily="49" charset="0"/>
                <a:cs typeface="Consolas" panose="020B0609020204030204" pitchFamily="49" charset="0"/>
              </a:rPr>
              <a:t>.sqrt(x</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x</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y</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y</a:t>
            </a:r>
            <a:r>
              <a:rPr lang="en-US" altLang="ja-JP" dirty="0">
                <a:latin typeface="Consolas" panose="020B0609020204030204" pitchFamily="49" charset="0"/>
                <a:cs typeface="Consolas" panose="020B0609020204030204" pitchFamily="49" charset="0"/>
              </a:rPr>
              <a:t>);</a:t>
            </a:r>
            <a:endParaRPr lang="ja-JP" altLang="en-US" dirty="0">
              <a:latin typeface="Consolas" panose="020B0609020204030204" pitchFamily="49" charset="0"/>
              <a:cs typeface="Consolas" panose="020B0609020204030204" pitchFamily="49" charset="0"/>
            </a:endParaRPr>
          </a:p>
        </p:txBody>
      </p:sp>
      <p:sp>
        <p:nvSpPr>
          <p:cNvPr id="8" name="乗算記号 7"/>
          <p:cNvSpPr/>
          <p:nvPr/>
        </p:nvSpPr>
        <p:spPr>
          <a:xfrm>
            <a:off x="11235281" y="1707053"/>
            <a:ext cx="1125415" cy="1125415"/>
          </a:xfrm>
          <a:prstGeom prst="mathMultiply">
            <a:avLst>
              <a:gd name="adj1" fmla="val 7270"/>
            </a:avLst>
          </a:prstGeom>
          <a:solidFill>
            <a:srgbClr val="CC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p>
        </p:txBody>
      </p:sp>
      <p:sp>
        <p:nvSpPr>
          <p:cNvPr id="9" name="ドーナツ 8"/>
          <p:cNvSpPr/>
          <p:nvPr/>
        </p:nvSpPr>
        <p:spPr>
          <a:xfrm>
            <a:off x="11469679" y="3157864"/>
            <a:ext cx="656620" cy="656620"/>
          </a:xfrm>
          <a:prstGeom prst="donut">
            <a:avLst>
              <a:gd name="adj" fmla="val 17677"/>
            </a:avLst>
          </a:prstGeom>
          <a:solidFill>
            <a:srgbClr val="CC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grpSp>
        <p:nvGrpSpPr>
          <p:cNvPr id="19" name="グループ化 18"/>
          <p:cNvGrpSpPr/>
          <p:nvPr/>
        </p:nvGrpSpPr>
        <p:grpSpPr>
          <a:xfrm>
            <a:off x="11387382" y="4123437"/>
            <a:ext cx="821214" cy="821214"/>
            <a:chOff x="8939696" y="4031486"/>
            <a:chExt cx="667236" cy="667236"/>
          </a:xfrm>
          <a:solidFill>
            <a:srgbClr val="CC99FF"/>
          </a:solidFill>
        </p:grpSpPr>
        <p:sp>
          <p:nvSpPr>
            <p:cNvPr id="21" name="ドーナツ 20"/>
            <p:cNvSpPr/>
            <p:nvPr/>
          </p:nvSpPr>
          <p:spPr>
            <a:xfrm>
              <a:off x="8939696" y="4031486"/>
              <a:ext cx="667236" cy="667236"/>
            </a:xfrm>
            <a:prstGeom prst="donut">
              <a:avLst>
                <a:gd name="adj" fmla="val 11250"/>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sp>
          <p:nvSpPr>
            <p:cNvPr id="22" name="ドーナツ 21"/>
            <p:cNvSpPr/>
            <p:nvPr/>
          </p:nvSpPr>
          <p:spPr>
            <a:xfrm>
              <a:off x="9081815" y="4173605"/>
              <a:ext cx="382999" cy="382999"/>
            </a:xfrm>
            <a:prstGeom prst="donut">
              <a:avLst>
                <a:gd name="adj" fmla="val 21209"/>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15">
                <a:solidFill>
                  <a:schemeClr val="tx1"/>
                </a:solidFill>
              </a:endParaRPr>
            </a:p>
          </p:txBody>
        </p:sp>
      </p:grpSp>
    </p:spTree>
    <p:extLst>
      <p:ext uri="{BB962C8B-B14F-4D97-AF65-F5344CB8AC3E}">
        <p14:creationId xmlns:p14="http://schemas.microsoft.com/office/powerpoint/2010/main" val="12826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3D001-4EF6-75F8-14B6-805F6799A956}"/>
              </a:ext>
            </a:extLst>
          </p:cNvPr>
          <p:cNvSpPr>
            <a:spLocks noGrp="1"/>
          </p:cNvSpPr>
          <p:nvPr>
            <p:ph type="title"/>
          </p:nvPr>
        </p:nvSpPr>
        <p:spPr/>
        <p:txBody>
          <a:bodyPr/>
          <a:lstStyle/>
          <a:p>
            <a:r>
              <a:rPr lang="ja-JP" altLang="en-US"/>
              <a:t>コメント内容の種類</a:t>
            </a:r>
            <a:r>
              <a:rPr lang="en-US" altLang="ja-JP" baseline="30000" dirty="0"/>
              <a:t>[3]</a:t>
            </a:r>
            <a:endParaRPr kumimoji="1" lang="ja-JP" altLang="en-US" baseline="30000"/>
          </a:p>
        </p:txBody>
      </p:sp>
      <p:sp>
        <p:nvSpPr>
          <p:cNvPr id="3" name="コンテンツ プレースホルダー 2">
            <a:extLst>
              <a:ext uri="{FF2B5EF4-FFF2-40B4-BE49-F238E27FC236}">
                <a16:creationId xmlns:a16="http://schemas.microsoft.com/office/drawing/2014/main" id="{0376F93F-A891-ED20-28B9-ADFC4BF37FF0}"/>
              </a:ext>
            </a:extLst>
          </p:cNvPr>
          <p:cNvSpPr>
            <a:spLocks noGrp="1"/>
          </p:cNvSpPr>
          <p:nvPr>
            <p:ph idx="1"/>
          </p:nvPr>
        </p:nvSpPr>
        <p:spPr>
          <a:xfrm>
            <a:off x="838200" y="1825625"/>
            <a:ext cx="6913984" cy="3884394"/>
          </a:xfrm>
        </p:spPr>
        <p:txBody>
          <a:bodyPr>
            <a:normAutofit fontScale="62500" lnSpcReduction="20000"/>
          </a:bodyPr>
          <a:lstStyle/>
          <a:p>
            <a:pPr>
              <a:lnSpc>
                <a:spcPct val="120000"/>
              </a:lnSpc>
            </a:pPr>
            <a:r>
              <a:rPr kumimoji="1" lang="ja-JP" altLang="en-US"/>
              <a:t>複雑なコードの説明．</a:t>
            </a:r>
            <a:endParaRPr kumimoji="1" lang="en-US" altLang="ja-JP" dirty="0"/>
          </a:p>
          <a:p>
            <a:pPr lvl="1">
              <a:lnSpc>
                <a:spcPct val="120000"/>
              </a:lnSpc>
            </a:pPr>
            <a:r>
              <a:rPr kumimoji="1" lang="ja-JP" altLang="en-US"/>
              <a:t>パッと読んでわかりにくい部分をコメントで補足する．</a:t>
            </a:r>
            <a:endParaRPr kumimoji="1" lang="en-US" altLang="ja-JP" dirty="0"/>
          </a:p>
          <a:p>
            <a:pPr>
              <a:lnSpc>
                <a:spcPct val="120000"/>
              </a:lnSpc>
            </a:pPr>
            <a:r>
              <a:rPr lang="ja-JP" altLang="en-US"/>
              <a:t>トレーサビリティ．</a:t>
            </a:r>
            <a:endParaRPr lang="en-US" altLang="ja-JP" dirty="0"/>
          </a:p>
          <a:p>
            <a:pPr lvl="1">
              <a:lnSpc>
                <a:spcPct val="120000"/>
              </a:lnSpc>
            </a:pPr>
            <a:r>
              <a:rPr lang="ja-JP" altLang="en-US"/>
              <a:t>いつ誰がどのような変更を行なったのかをコメントで説明する．</a:t>
            </a:r>
            <a:endParaRPr lang="en-US" altLang="ja-JP" dirty="0"/>
          </a:p>
          <a:p>
            <a:pPr>
              <a:lnSpc>
                <a:spcPct val="120000"/>
              </a:lnSpc>
            </a:pPr>
            <a:r>
              <a:rPr kumimoji="1" lang="ja-JP" altLang="en-US"/>
              <a:t>文脈の説明．</a:t>
            </a:r>
            <a:endParaRPr kumimoji="1" lang="en-US" altLang="ja-JP" dirty="0"/>
          </a:p>
          <a:p>
            <a:pPr lvl="1">
              <a:lnSpc>
                <a:spcPct val="120000"/>
              </a:lnSpc>
            </a:pPr>
            <a:r>
              <a:rPr lang="ja-JP" altLang="en-US"/>
              <a:t>どのように利用するのか目的を書く．</a:t>
            </a:r>
            <a:endParaRPr kumimoji="1" lang="ja-JP" altLang="en-US"/>
          </a:p>
        </p:txBody>
      </p:sp>
      <p:sp>
        <p:nvSpPr>
          <p:cNvPr id="5" name="フッター プレースホルダー 4">
            <a:extLst>
              <a:ext uri="{FF2B5EF4-FFF2-40B4-BE49-F238E27FC236}">
                <a16:creationId xmlns:a16="http://schemas.microsoft.com/office/drawing/2014/main" id="{190782F3-2A48-8739-DD71-AF510736E3D5}"/>
              </a:ext>
            </a:extLst>
          </p:cNvPr>
          <p:cNvSpPr>
            <a:spLocks noGrp="1"/>
          </p:cNvSpPr>
          <p:nvPr>
            <p:ph type="ftr" sz="quarter" idx="11"/>
          </p:nvPr>
        </p:nvSpPr>
        <p:spPr/>
        <p:txBody>
          <a:bodyPr/>
          <a:lstStyle/>
          <a:p>
            <a:r>
              <a:rPr lang="ja-JP" altLang="en-US"/>
              <a:t>セミナー</a:t>
            </a:r>
            <a:r>
              <a:rPr lang="en" altLang="ja-JP"/>
              <a:t>D (</a:t>
            </a:r>
            <a:r>
              <a:rPr lang="ja-JP" altLang="en-US"/>
              <a:t>玉田）</a:t>
            </a:r>
            <a:endParaRPr lang="ja-JP" altLang="en-US" sz="1800"/>
          </a:p>
        </p:txBody>
      </p:sp>
      <p:sp>
        <p:nvSpPr>
          <p:cNvPr id="6" name="スライド番号プレースホルダー 5">
            <a:extLst>
              <a:ext uri="{FF2B5EF4-FFF2-40B4-BE49-F238E27FC236}">
                <a16:creationId xmlns:a16="http://schemas.microsoft.com/office/drawing/2014/main" id="{BF510F3E-CAFB-972E-16B6-D1DF5CD1C4D0}"/>
              </a:ext>
            </a:extLst>
          </p:cNvPr>
          <p:cNvSpPr>
            <a:spLocks noGrp="1"/>
          </p:cNvSpPr>
          <p:nvPr>
            <p:ph type="sldNum" sz="quarter" idx="12"/>
          </p:nvPr>
        </p:nvSpPr>
        <p:spPr/>
        <p:txBody>
          <a:bodyPr/>
          <a:lstStyle/>
          <a:p>
            <a:fld id="{D2D8002D-B5B0-4BAC-B1F6-782DDCCE6D9C}" type="slidenum">
              <a:rPr lang="ja-JP" altLang="en-US" smtClean="0"/>
              <a:pPr/>
              <a:t>51</a:t>
            </a:fld>
            <a:endParaRPr lang="ja-JP" altLang="en-US" sz="1800"/>
          </a:p>
        </p:txBody>
      </p:sp>
      <p:sp>
        <p:nvSpPr>
          <p:cNvPr id="8" name="テキスト ボックス 7">
            <a:extLst>
              <a:ext uri="{FF2B5EF4-FFF2-40B4-BE49-F238E27FC236}">
                <a16:creationId xmlns:a16="http://schemas.microsoft.com/office/drawing/2014/main" id="{4E95F1B7-B93B-1494-400D-E55D1EA7F83F}"/>
              </a:ext>
            </a:extLst>
          </p:cNvPr>
          <p:cNvSpPr txBox="1"/>
          <p:nvPr/>
        </p:nvSpPr>
        <p:spPr>
          <a:xfrm>
            <a:off x="829779" y="5710019"/>
            <a:ext cx="10515599" cy="523220"/>
          </a:xfrm>
          <a:prstGeom prst="rect">
            <a:avLst/>
          </a:prstGeom>
          <a:noFill/>
        </p:spPr>
        <p:txBody>
          <a:bodyPr wrap="square">
            <a:spAutoFit/>
          </a:bodyPr>
          <a:lstStyle/>
          <a:p>
            <a:pPr marL="400050" indent="-400050"/>
            <a:r>
              <a:rPr lang="en-US" altLang="ja-JP" sz="1400" dirty="0">
                <a:latin typeface="Meiryo" panose="020B0604030504040204" pitchFamily="34" charset="-128"/>
                <a:ea typeface="Meiryo" panose="020B0604030504040204" pitchFamily="34" charset="-128"/>
              </a:rPr>
              <a:t>[3]	</a:t>
            </a:r>
            <a:r>
              <a:rPr lang="en-US" altLang="ja-JP" sz="1400" dirty="0" err="1">
                <a:latin typeface="Meiryo" panose="020B0604030504040204" pitchFamily="34" charset="-128"/>
                <a:ea typeface="Meiryo" panose="020B0604030504040204" pitchFamily="34" charset="-128"/>
              </a:rPr>
              <a:t>Elye</a:t>
            </a:r>
            <a:r>
              <a:rPr lang="en-US" altLang="ja-JP" sz="1400" dirty="0">
                <a:latin typeface="Meiryo" panose="020B0604030504040204" pitchFamily="34" charset="-128"/>
                <a:ea typeface="Meiryo" panose="020B0604030504040204" pitchFamily="34" charset="-128"/>
              </a:rPr>
              <a:t>, How Code Comments Are Obsoleting, </a:t>
            </a:r>
            <a:r>
              <a:rPr lang="ja-JP" altLang="en-US" sz="1400">
                <a:latin typeface="Meiryo" panose="020B0604030504040204" pitchFamily="34" charset="-128"/>
                <a:ea typeface="Meiryo" panose="020B0604030504040204" pitchFamily="34" charset="-128"/>
                <a:hlinkClick r:id="rId2"/>
              </a:rPr>
              <a:t>https://betterprogramming.pub/how-code-comments-are-obsoleting-333d5ca256d0</a:t>
            </a:r>
            <a:endParaRPr lang="en-US" altLang="ja-JP" sz="1400" dirty="0">
              <a:latin typeface="Meiryo" panose="020B0604030504040204" pitchFamily="34" charset="-128"/>
              <a:ea typeface="Meiryo" panose="020B0604030504040204" pitchFamily="34" charset="-128"/>
            </a:endParaRPr>
          </a:p>
        </p:txBody>
      </p:sp>
      <p:grpSp>
        <p:nvGrpSpPr>
          <p:cNvPr id="17" name="グループ化 16">
            <a:extLst>
              <a:ext uri="{FF2B5EF4-FFF2-40B4-BE49-F238E27FC236}">
                <a16:creationId xmlns:a16="http://schemas.microsoft.com/office/drawing/2014/main" id="{A9015299-5226-955B-91A8-876C313CF863}"/>
              </a:ext>
            </a:extLst>
          </p:cNvPr>
          <p:cNvGrpSpPr/>
          <p:nvPr/>
        </p:nvGrpSpPr>
        <p:grpSpPr>
          <a:xfrm>
            <a:off x="7696200" y="1689754"/>
            <a:ext cx="3649178" cy="1260000"/>
            <a:chOff x="7696200" y="1689754"/>
            <a:chExt cx="3649178" cy="1260000"/>
          </a:xfrm>
        </p:grpSpPr>
        <p:sp>
          <p:nvSpPr>
            <p:cNvPr id="11" name="三角形 10">
              <a:extLst>
                <a:ext uri="{FF2B5EF4-FFF2-40B4-BE49-F238E27FC236}">
                  <a16:creationId xmlns:a16="http://schemas.microsoft.com/office/drawing/2014/main" id="{EC97C040-3D9C-8E5A-3F83-384E5DEF7912}"/>
                </a:ext>
              </a:extLst>
            </p:cNvPr>
            <p:cNvSpPr/>
            <p:nvPr/>
          </p:nvSpPr>
          <p:spPr>
            <a:xfrm rot="16200000">
              <a:off x="7623048" y="1862554"/>
              <a:ext cx="1060704" cy="914400"/>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482AE833-634A-02E0-4FBA-A8C93B427B9C}"/>
                </a:ext>
              </a:extLst>
            </p:cNvPr>
            <p:cNvSpPr/>
            <p:nvPr/>
          </p:nvSpPr>
          <p:spPr>
            <a:xfrm>
              <a:off x="7961378" y="1689754"/>
              <a:ext cx="3384000" cy="1260000"/>
            </a:xfrm>
            <a:prstGeom prst="roundRect">
              <a:avLst>
                <a:gd name="adj" fmla="val 743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BB7A6B4-85B0-30F1-7D41-81536C4D19AC}"/>
                </a:ext>
              </a:extLst>
            </p:cNvPr>
            <p:cNvSpPr txBox="1"/>
            <p:nvPr/>
          </p:nvSpPr>
          <p:spPr>
            <a:xfrm>
              <a:off x="8051378" y="1781145"/>
              <a:ext cx="3204000" cy="1077218"/>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そもそも</a:t>
              </a:r>
              <a:r>
                <a:rPr lang="ja-JP" altLang="en-US" sz="1600">
                  <a:latin typeface="Meiryo" panose="020B0604030504040204" pitchFamily="34" charset="-128"/>
                  <a:ea typeface="Meiryo" panose="020B0604030504040204" pitchFamily="34" charset="-128"/>
                </a:rPr>
                <a:t>複雑な処理を書かない．どうしても書かなければならない場合は，関数として取り出し，関数名で説明する．</a:t>
              </a:r>
              <a:endParaRPr kumimoji="1" lang="ja-JP" altLang="en-US" sz="1600">
                <a:latin typeface="Meiryo" panose="020B0604030504040204" pitchFamily="34" charset="-128"/>
                <a:ea typeface="Meiryo" panose="020B0604030504040204" pitchFamily="34" charset="-128"/>
              </a:endParaRPr>
            </a:p>
          </p:txBody>
        </p:sp>
      </p:grpSp>
      <p:grpSp>
        <p:nvGrpSpPr>
          <p:cNvPr id="18" name="グループ化 17">
            <a:extLst>
              <a:ext uri="{FF2B5EF4-FFF2-40B4-BE49-F238E27FC236}">
                <a16:creationId xmlns:a16="http://schemas.microsoft.com/office/drawing/2014/main" id="{AC4BD228-4BEA-5C41-04ED-F91B40132399}"/>
              </a:ext>
            </a:extLst>
          </p:cNvPr>
          <p:cNvGrpSpPr/>
          <p:nvPr/>
        </p:nvGrpSpPr>
        <p:grpSpPr>
          <a:xfrm>
            <a:off x="7696200" y="3069887"/>
            <a:ext cx="3649178" cy="1260000"/>
            <a:chOff x="7696200" y="3069887"/>
            <a:chExt cx="3649178" cy="1260000"/>
          </a:xfrm>
        </p:grpSpPr>
        <p:sp>
          <p:nvSpPr>
            <p:cNvPr id="12" name="三角形 11">
              <a:extLst>
                <a:ext uri="{FF2B5EF4-FFF2-40B4-BE49-F238E27FC236}">
                  <a16:creationId xmlns:a16="http://schemas.microsoft.com/office/drawing/2014/main" id="{6AFBEFE4-4CB7-EDC9-04FA-9668A826B933}"/>
                </a:ext>
              </a:extLst>
            </p:cNvPr>
            <p:cNvSpPr/>
            <p:nvPr/>
          </p:nvSpPr>
          <p:spPr>
            <a:xfrm rot="16200000">
              <a:off x="7623048" y="3242687"/>
              <a:ext cx="1060704" cy="914400"/>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C5E7F32B-542C-5AB3-4814-FBE9C0226533}"/>
                </a:ext>
              </a:extLst>
            </p:cNvPr>
            <p:cNvSpPr/>
            <p:nvPr/>
          </p:nvSpPr>
          <p:spPr>
            <a:xfrm>
              <a:off x="7961378" y="3069887"/>
              <a:ext cx="3384000" cy="1260000"/>
            </a:xfrm>
            <a:prstGeom prst="roundRect">
              <a:avLst>
                <a:gd name="adj" fmla="val 743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B64D341-B29B-DEE9-AE75-3E3B00C15C3E}"/>
                </a:ext>
              </a:extLst>
            </p:cNvPr>
            <p:cNvSpPr txBox="1"/>
            <p:nvPr/>
          </p:nvSpPr>
          <p:spPr>
            <a:xfrm>
              <a:off x="8051378" y="3376722"/>
              <a:ext cx="3204000" cy="646331"/>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Git</a:t>
              </a:r>
              <a:r>
                <a:rPr kumimoji="1" lang="ja-JP" altLang="en-US">
                  <a:latin typeface="Meiryo" panose="020B0604030504040204" pitchFamily="34" charset="-128"/>
                  <a:ea typeface="Meiryo" panose="020B0604030504040204" pitchFamily="34" charset="-128"/>
                </a:rPr>
                <a:t>などの版管理システムのコミットログに書く．</a:t>
              </a:r>
            </a:p>
          </p:txBody>
        </p:sp>
      </p:grpSp>
      <p:grpSp>
        <p:nvGrpSpPr>
          <p:cNvPr id="19" name="グループ化 18">
            <a:extLst>
              <a:ext uri="{FF2B5EF4-FFF2-40B4-BE49-F238E27FC236}">
                <a16:creationId xmlns:a16="http://schemas.microsoft.com/office/drawing/2014/main" id="{7B1340ED-6C4C-3CFC-0143-1143B898E885}"/>
              </a:ext>
            </a:extLst>
          </p:cNvPr>
          <p:cNvGrpSpPr/>
          <p:nvPr/>
        </p:nvGrpSpPr>
        <p:grpSpPr>
          <a:xfrm>
            <a:off x="7696200" y="4450019"/>
            <a:ext cx="3649178" cy="1260000"/>
            <a:chOff x="7696200" y="4450019"/>
            <a:chExt cx="3649178" cy="1260000"/>
          </a:xfrm>
        </p:grpSpPr>
        <p:sp>
          <p:nvSpPr>
            <p:cNvPr id="13" name="三角形 12">
              <a:extLst>
                <a:ext uri="{FF2B5EF4-FFF2-40B4-BE49-F238E27FC236}">
                  <a16:creationId xmlns:a16="http://schemas.microsoft.com/office/drawing/2014/main" id="{BCAC4FB3-FADE-7041-A120-E3C31C355954}"/>
                </a:ext>
              </a:extLst>
            </p:cNvPr>
            <p:cNvSpPr/>
            <p:nvPr/>
          </p:nvSpPr>
          <p:spPr>
            <a:xfrm rot="16200000">
              <a:off x="7623048" y="4622820"/>
              <a:ext cx="1060704" cy="914400"/>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AF72DD2-99D8-558F-2A37-C028756ECE68}"/>
                </a:ext>
              </a:extLst>
            </p:cNvPr>
            <p:cNvSpPr/>
            <p:nvPr/>
          </p:nvSpPr>
          <p:spPr>
            <a:xfrm>
              <a:off x="7961378" y="4450019"/>
              <a:ext cx="3384000" cy="1260000"/>
            </a:xfrm>
            <a:prstGeom prst="roundRect">
              <a:avLst>
                <a:gd name="adj" fmla="val 743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96A1651-B612-5EDE-29F2-423AD4B80360}"/>
                </a:ext>
              </a:extLst>
            </p:cNvPr>
            <p:cNvSpPr txBox="1"/>
            <p:nvPr/>
          </p:nvSpPr>
          <p:spPr>
            <a:xfrm>
              <a:off x="8051378" y="4756854"/>
              <a:ext cx="3204000" cy="646331"/>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ドキュメンテーションコメントとして書く．</a:t>
              </a:r>
            </a:p>
          </p:txBody>
        </p:sp>
      </p:grpSp>
    </p:spTree>
    <p:extLst>
      <p:ext uri="{BB962C8B-B14F-4D97-AF65-F5344CB8AC3E}">
        <p14:creationId xmlns:p14="http://schemas.microsoft.com/office/powerpoint/2010/main" val="39826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7A23E7-5860-6B32-F797-22D35C760971}"/>
              </a:ext>
            </a:extLst>
          </p:cNvPr>
          <p:cNvSpPr>
            <a:spLocks noGrp="1"/>
          </p:cNvSpPr>
          <p:nvPr>
            <p:ph type="title"/>
          </p:nvPr>
        </p:nvSpPr>
        <p:spPr/>
        <p:txBody>
          <a:bodyPr/>
          <a:lstStyle/>
          <a:p>
            <a:r>
              <a:rPr kumimoji="1" lang="ja-JP" altLang="en-US"/>
              <a:t>オブジェクト指向</a:t>
            </a:r>
            <a:br>
              <a:rPr kumimoji="1" lang="en-US" altLang="ja-JP" dirty="0"/>
            </a:br>
            <a:r>
              <a:rPr kumimoji="1" lang="ja-JP" altLang="en-US"/>
              <a:t>エクササイズ</a:t>
            </a:r>
          </a:p>
        </p:txBody>
      </p:sp>
      <p:sp>
        <p:nvSpPr>
          <p:cNvPr id="3" name="コンテンツ プレースホルダー 2">
            <a:extLst>
              <a:ext uri="{FF2B5EF4-FFF2-40B4-BE49-F238E27FC236}">
                <a16:creationId xmlns:a16="http://schemas.microsoft.com/office/drawing/2014/main" id="{EF809E6C-39BE-1618-03CB-98A8D4D6F255}"/>
              </a:ext>
            </a:extLst>
          </p:cNvPr>
          <p:cNvSpPr>
            <a:spLocks noGrp="1"/>
          </p:cNvSpPr>
          <p:nvPr>
            <p:ph idx="1"/>
          </p:nvPr>
        </p:nvSpPr>
        <p:spPr/>
        <p:txBody>
          <a:bodyPr>
            <a:normAutofit fontScale="70000" lnSpcReduction="20000"/>
          </a:bodyPr>
          <a:lstStyle/>
          <a:p>
            <a:pPr>
              <a:lnSpc>
                <a:spcPct val="120000"/>
              </a:lnSpc>
            </a:pPr>
            <a:r>
              <a:rPr kumimoji="1" lang="ja-JP" altLang="en-US"/>
              <a:t>オブジェクト指向の考え方を訓練する方法の一つ．</a:t>
            </a:r>
            <a:endParaRPr kumimoji="1" lang="en-US" altLang="ja-JP" dirty="0"/>
          </a:p>
          <a:p>
            <a:pPr lvl="1">
              <a:lnSpc>
                <a:spcPct val="120000"/>
              </a:lnSpc>
            </a:pPr>
            <a:r>
              <a:rPr lang="en-US" altLang="ja-JP" dirty="0"/>
              <a:t>Thought Works</a:t>
            </a:r>
            <a:r>
              <a:rPr lang="ja-JP" altLang="en-US"/>
              <a:t>アンソロジーで紹介された．</a:t>
            </a:r>
            <a:endParaRPr lang="en-US" altLang="ja-JP" dirty="0"/>
          </a:p>
          <a:p>
            <a:pPr>
              <a:lnSpc>
                <a:spcPct val="120000"/>
              </a:lnSpc>
            </a:pPr>
            <a:r>
              <a:rPr kumimoji="1" lang="en-US" altLang="ja-JP" dirty="0"/>
              <a:t>9</a:t>
            </a:r>
            <a:r>
              <a:rPr kumimoji="1" lang="ja-JP" altLang="en-US"/>
              <a:t>つのルールが紹介されている．</a:t>
            </a:r>
            <a:endParaRPr kumimoji="1" lang="en-US" altLang="ja-JP" dirty="0"/>
          </a:p>
          <a:p>
            <a:pPr lvl="1">
              <a:lnSpc>
                <a:spcPct val="120000"/>
              </a:lnSpc>
            </a:pPr>
            <a:r>
              <a:rPr kumimoji="1" lang="ja-JP" altLang="en-US"/>
              <a:t>それらのルールを守るためには，自然とオブジェクト指向的な考えになっていく．</a:t>
            </a:r>
            <a:endParaRPr kumimoji="1" lang="en-US" altLang="ja-JP" dirty="0"/>
          </a:p>
          <a:p>
            <a:pPr lvl="1">
              <a:lnSpc>
                <a:spcPct val="120000"/>
              </a:lnSpc>
            </a:pPr>
            <a:r>
              <a:rPr lang="ja-JP" altLang="en-US"/>
              <a:t>実際に</a:t>
            </a:r>
            <a:r>
              <a:rPr lang="en-US" altLang="ja-JP" dirty="0"/>
              <a:t>9</a:t>
            </a:r>
            <a:r>
              <a:rPr lang="ja-JP" altLang="en-US"/>
              <a:t>つのルールを遵守して書くのは至難の業である．</a:t>
            </a:r>
            <a:endParaRPr lang="en-US" altLang="ja-JP" dirty="0"/>
          </a:p>
          <a:p>
            <a:pPr lvl="1">
              <a:lnSpc>
                <a:spcPct val="120000"/>
              </a:lnSpc>
            </a:pPr>
            <a:r>
              <a:rPr kumimoji="1" lang="ja-JP" altLang="en-US"/>
              <a:t>すべてのルールが重要であるわけでもない．</a:t>
            </a:r>
            <a:endParaRPr kumimoji="1" lang="en-US" altLang="ja-JP" dirty="0"/>
          </a:p>
          <a:p>
            <a:pPr lvl="1">
              <a:lnSpc>
                <a:spcPct val="120000"/>
              </a:lnSpc>
            </a:pPr>
            <a:r>
              <a:rPr lang="ja-JP" altLang="en-US"/>
              <a:t>ただし，取り組んだことは確実に経験になる．</a:t>
            </a:r>
            <a:endParaRPr kumimoji="1" lang="ja-JP" altLang="en-US"/>
          </a:p>
        </p:txBody>
      </p:sp>
      <p:sp>
        <p:nvSpPr>
          <p:cNvPr id="4" name="フッター プレースホルダー 3">
            <a:extLst>
              <a:ext uri="{FF2B5EF4-FFF2-40B4-BE49-F238E27FC236}">
                <a16:creationId xmlns:a16="http://schemas.microsoft.com/office/drawing/2014/main" id="{B8B8DCEB-8C8C-F4A5-D26C-B48238AFE2F0}"/>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946AD3DD-798A-43E6-87FD-FDFDCF3D25CD}"/>
              </a:ext>
            </a:extLst>
          </p:cNvPr>
          <p:cNvSpPr>
            <a:spLocks noGrp="1"/>
          </p:cNvSpPr>
          <p:nvPr>
            <p:ph type="sldNum" sz="quarter" idx="12"/>
          </p:nvPr>
        </p:nvSpPr>
        <p:spPr/>
        <p:txBody>
          <a:bodyPr/>
          <a:lstStyle/>
          <a:p>
            <a:fld id="{74E5C2EA-A201-0F41-BE6C-96A0CC88D6B3}" type="slidenum">
              <a:rPr kumimoji="1" lang="ja-JP" altLang="en-US" smtClean="0"/>
              <a:t>52</a:t>
            </a:fld>
            <a:endParaRPr kumimoji="1" lang="ja-JP" altLang="en-US"/>
          </a:p>
        </p:txBody>
      </p:sp>
      <p:pic>
        <p:nvPicPr>
          <p:cNvPr id="2050" name="Picture 2" descr="[cover photo]">
            <a:extLst>
              <a:ext uri="{FF2B5EF4-FFF2-40B4-BE49-F238E27FC236}">
                <a16:creationId xmlns:a16="http://schemas.microsoft.com/office/drawing/2014/main" id="{8A31C7CF-3FE6-50A7-2438-300EAE425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1491" y="136525"/>
            <a:ext cx="1783617" cy="252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49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F0B54-4419-AC44-2A06-29EFBD138F0B}"/>
              </a:ext>
            </a:extLst>
          </p:cNvPr>
          <p:cNvSpPr>
            <a:spLocks noGrp="1"/>
          </p:cNvSpPr>
          <p:nvPr>
            <p:ph type="title"/>
          </p:nvPr>
        </p:nvSpPr>
        <p:spPr/>
        <p:txBody>
          <a:bodyPr/>
          <a:lstStyle/>
          <a:p>
            <a:r>
              <a:rPr kumimoji="1" lang="en-US" altLang="ja-JP" dirty="0"/>
              <a:t>9</a:t>
            </a:r>
            <a:r>
              <a:rPr kumimoji="1" lang="ja-JP" altLang="en-US"/>
              <a:t>つのルール</a:t>
            </a:r>
          </a:p>
        </p:txBody>
      </p:sp>
      <p:sp>
        <p:nvSpPr>
          <p:cNvPr id="3" name="コンテンツ プレースホルダー 2">
            <a:extLst>
              <a:ext uri="{FF2B5EF4-FFF2-40B4-BE49-F238E27FC236}">
                <a16:creationId xmlns:a16="http://schemas.microsoft.com/office/drawing/2014/main" id="{98069DE7-EA51-55CE-8AF3-8AEE4E493FB0}"/>
              </a:ext>
            </a:extLst>
          </p:cNvPr>
          <p:cNvSpPr>
            <a:spLocks noGrp="1"/>
          </p:cNvSpPr>
          <p:nvPr>
            <p:ph idx="1"/>
          </p:nvPr>
        </p:nvSpPr>
        <p:spPr>
          <a:xfrm>
            <a:off x="838200" y="1825624"/>
            <a:ext cx="10671048" cy="4530725"/>
          </a:xfrm>
        </p:spPr>
        <p:txBody>
          <a:bodyPr numCol="2">
            <a:normAutofit fontScale="62500" lnSpcReduction="20000"/>
          </a:bodyPr>
          <a:lstStyle/>
          <a:p>
            <a:pPr marL="446088" indent="-446088">
              <a:lnSpc>
                <a:spcPct val="120000"/>
              </a:lnSpc>
              <a:buFont typeface="+mj-lt"/>
              <a:buAutoNum type="arabicPeriod"/>
            </a:pPr>
            <a:r>
              <a:rPr lang="ja-JP" altLang="en-US"/>
              <a:t>一つのメソッドにつき，インデントは一段階までにすること．</a:t>
            </a:r>
            <a:endParaRPr lang="en-US" altLang="ja-JP" dirty="0"/>
          </a:p>
          <a:p>
            <a:pPr marL="446088" indent="-446088">
              <a:lnSpc>
                <a:spcPct val="120000"/>
              </a:lnSpc>
              <a:buFont typeface="+mj-lt"/>
              <a:buAutoNum type="arabicPeriod"/>
            </a:pPr>
            <a:r>
              <a:rPr kumimoji="1" lang="en-US" altLang="ja-JP" dirty="0"/>
              <a:t>else</a:t>
            </a:r>
            <a:r>
              <a:rPr kumimoji="1" lang="ja-JP" altLang="en-US"/>
              <a:t>句を使用しないこと．</a:t>
            </a:r>
            <a:endParaRPr kumimoji="1" lang="en-US" altLang="ja-JP" dirty="0"/>
          </a:p>
          <a:p>
            <a:pPr marL="446088" indent="-446088">
              <a:lnSpc>
                <a:spcPct val="120000"/>
              </a:lnSpc>
              <a:buFont typeface="+mj-lt"/>
              <a:buAutoNum type="arabicPeriod"/>
            </a:pPr>
            <a:r>
              <a:rPr lang="ja-JP" altLang="en-US"/>
              <a:t>すべてのプリミティブ型をラップすること．</a:t>
            </a:r>
            <a:endParaRPr lang="en-US" altLang="ja-JP" dirty="0"/>
          </a:p>
          <a:p>
            <a:pPr marL="446088" indent="-446088">
              <a:lnSpc>
                <a:spcPct val="120000"/>
              </a:lnSpc>
              <a:buFont typeface="+mj-lt"/>
              <a:buAutoNum type="arabicPeriod"/>
            </a:pPr>
            <a:r>
              <a:rPr kumimoji="1" lang="ja-JP" altLang="en-US"/>
              <a:t>一行につきドットは</a:t>
            </a:r>
            <a:r>
              <a:rPr lang="ja-JP" altLang="en-US"/>
              <a:t>一つまでにすること．</a:t>
            </a:r>
            <a:endParaRPr lang="en-US" altLang="ja-JP" dirty="0"/>
          </a:p>
          <a:p>
            <a:pPr marL="446088" indent="-446088">
              <a:lnSpc>
                <a:spcPct val="120000"/>
              </a:lnSpc>
              <a:buFont typeface="+mj-lt"/>
              <a:buAutoNum type="arabicPeriod"/>
            </a:pPr>
            <a:r>
              <a:rPr kumimoji="1" lang="ja-JP" altLang="en-US"/>
              <a:t>名前を省略しないこと．</a:t>
            </a:r>
            <a:endParaRPr kumimoji="1" lang="en-US" altLang="ja-JP" dirty="0"/>
          </a:p>
          <a:p>
            <a:pPr marL="446088" indent="-446088">
              <a:lnSpc>
                <a:spcPct val="120000"/>
              </a:lnSpc>
              <a:buFont typeface="+mj-lt"/>
              <a:buAutoNum type="arabicPeriod"/>
            </a:pPr>
            <a:r>
              <a:rPr kumimoji="1" lang="ja-JP" altLang="en-US"/>
              <a:t>すべてのエンティティを小さくすること．</a:t>
            </a:r>
            <a:endParaRPr kumimoji="1" lang="en-US" altLang="ja-JP" dirty="0"/>
          </a:p>
          <a:p>
            <a:pPr marL="446088" indent="-446088">
              <a:lnSpc>
                <a:spcPct val="120000"/>
              </a:lnSpc>
              <a:buFont typeface="+mj-lt"/>
              <a:buAutoNum type="arabicPeriod"/>
            </a:pPr>
            <a:r>
              <a:rPr lang="ja-JP" altLang="en-US"/>
              <a:t>一つのクラスにつきインスタンス変数は</a:t>
            </a:r>
            <a:r>
              <a:rPr lang="en-US" altLang="ja-JP" dirty="0"/>
              <a:t>2</a:t>
            </a:r>
            <a:r>
              <a:rPr lang="ja-JP" altLang="en-US"/>
              <a:t>つまでにすること．</a:t>
            </a:r>
            <a:endParaRPr lang="en-US" altLang="ja-JP" dirty="0"/>
          </a:p>
          <a:p>
            <a:pPr marL="446088" indent="-446088">
              <a:lnSpc>
                <a:spcPct val="120000"/>
              </a:lnSpc>
              <a:buFont typeface="+mj-lt"/>
              <a:buAutoNum type="arabicPeriod"/>
            </a:pPr>
            <a:r>
              <a:rPr kumimoji="1" lang="ja-JP" altLang="en-US"/>
              <a:t>ファーストクラスコレクションを使用すること．</a:t>
            </a:r>
            <a:endParaRPr kumimoji="1" lang="en-US" altLang="ja-JP" dirty="0"/>
          </a:p>
          <a:p>
            <a:pPr marL="446088" indent="-446088">
              <a:lnSpc>
                <a:spcPct val="120000"/>
              </a:lnSpc>
              <a:buFont typeface="+mj-lt"/>
              <a:buAutoNum type="arabicPeriod"/>
            </a:pPr>
            <a:r>
              <a:rPr lang="en-US" altLang="ja-JP" dirty="0"/>
              <a:t>Getter</a:t>
            </a:r>
            <a:r>
              <a:rPr lang="ja-JP" altLang="en-US"/>
              <a:t>，</a:t>
            </a:r>
            <a:r>
              <a:rPr lang="en-US" altLang="ja-JP" dirty="0"/>
              <a:t>Setter</a:t>
            </a:r>
            <a:r>
              <a:rPr lang="ja-JP" altLang="en-US"/>
              <a:t>，プロパティを利用しないこと．</a:t>
            </a:r>
            <a:endParaRPr kumimoji="1" lang="ja-JP" altLang="en-US"/>
          </a:p>
        </p:txBody>
      </p:sp>
      <p:sp>
        <p:nvSpPr>
          <p:cNvPr id="4" name="フッター プレースホルダー 3">
            <a:extLst>
              <a:ext uri="{FF2B5EF4-FFF2-40B4-BE49-F238E27FC236}">
                <a16:creationId xmlns:a16="http://schemas.microsoft.com/office/drawing/2014/main" id="{3F3B82B6-EEE4-E53A-579B-89C48CE334AC}"/>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F1CF00B7-B8A9-F53B-1906-BEA675FD09E3}"/>
              </a:ext>
            </a:extLst>
          </p:cNvPr>
          <p:cNvSpPr>
            <a:spLocks noGrp="1"/>
          </p:cNvSpPr>
          <p:nvPr>
            <p:ph type="sldNum" sz="quarter" idx="12"/>
          </p:nvPr>
        </p:nvSpPr>
        <p:spPr/>
        <p:txBody>
          <a:bodyPr/>
          <a:lstStyle/>
          <a:p>
            <a:fld id="{74E5C2EA-A201-0F41-BE6C-96A0CC88D6B3}" type="slidenum">
              <a:rPr kumimoji="1" lang="ja-JP" altLang="en-US" smtClean="0"/>
              <a:t>53</a:t>
            </a:fld>
            <a:endParaRPr kumimoji="1" lang="ja-JP" altLang="en-US"/>
          </a:p>
        </p:txBody>
      </p:sp>
      <p:sp>
        <p:nvSpPr>
          <p:cNvPr id="6" name="テキスト ボックス 5">
            <a:extLst>
              <a:ext uri="{FF2B5EF4-FFF2-40B4-BE49-F238E27FC236}">
                <a16:creationId xmlns:a16="http://schemas.microsoft.com/office/drawing/2014/main" id="{A5D2E2D2-0E0B-6A1E-2C6B-D99F3D75EAEA}"/>
              </a:ext>
            </a:extLst>
          </p:cNvPr>
          <p:cNvSpPr txBox="1"/>
          <p:nvPr/>
        </p:nvSpPr>
        <p:spPr>
          <a:xfrm>
            <a:off x="7479521" y="375804"/>
            <a:ext cx="2262158" cy="1304203"/>
          </a:xfrm>
          <a:prstGeom prst="rect">
            <a:avLst/>
          </a:prstGeom>
          <a:noFill/>
        </p:spPr>
        <p:txBody>
          <a:bodyPr wrap="none" rtlCol="0">
            <a:spAutoFit/>
          </a:bodyPr>
          <a:lstStyle/>
          <a:p>
            <a:pPr algn="l">
              <a:lnSpc>
                <a:spcPct val="150000"/>
              </a:lnSpc>
            </a:pPr>
            <a:r>
              <a:rPr kumimoji="1" lang="ja-JP" altLang="en-US">
                <a:latin typeface="Meiryo" panose="020B0604030504040204" pitchFamily="34" charset="-128"/>
                <a:ea typeface="Meiryo" panose="020B0604030504040204" pitchFamily="34" charset="-128"/>
              </a:rPr>
              <a:t>とても重要</a:t>
            </a:r>
            <a:endParaRPr kumimoji="1" lang="en-US" altLang="ja-JP" dirty="0">
              <a:latin typeface="Meiryo" panose="020B0604030504040204" pitchFamily="34" charset="-128"/>
              <a:ea typeface="Meiryo" panose="020B0604030504040204" pitchFamily="34" charset="-128"/>
            </a:endParaRPr>
          </a:p>
          <a:p>
            <a:pPr algn="l">
              <a:lnSpc>
                <a:spcPct val="150000"/>
              </a:lnSpc>
            </a:pPr>
            <a:r>
              <a:rPr lang="ja-JP" altLang="en-US">
                <a:latin typeface="Meiryo" panose="020B0604030504040204" pitchFamily="34" charset="-128"/>
                <a:ea typeface="Meiryo" panose="020B0604030504040204" pitchFamily="34" charset="-128"/>
              </a:rPr>
              <a:t>まあまあ重要</a:t>
            </a:r>
            <a:endParaRPr lang="en-US" altLang="ja-JP" dirty="0">
              <a:latin typeface="Meiryo" panose="020B0604030504040204" pitchFamily="34" charset="-128"/>
              <a:ea typeface="Meiryo" panose="020B0604030504040204" pitchFamily="34" charset="-128"/>
            </a:endParaRPr>
          </a:p>
          <a:p>
            <a:pPr algn="l">
              <a:lnSpc>
                <a:spcPct val="150000"/>
              </a:lnSpc>
            </a:pPr>
            <a:r>
              <a:rPr kumimoji="1" lang="ja-JP" altLang="en-US">
                <a:latin typeface="Meiryo" panose="020B0604030504040204" pitchFamily="34" charset="-128"/>
                <a:ea typeface="Meiryo" panose="020B0604030504040204" pitchFamily="34" charset="-128"/>
              </a:rPr>
              <a:t>やってみて損はない</a:t>
            </a:r>
          </a:p>
        </p:txBody>
      </p:sp>
      <p:sp>
        <p:nvSpPr>
          <p:cNvPr id="7" name="星 5 6">
            <a:extLst>
              <a:ext uri="{FF2B5EF4-FFF2-40B4-BE49-F238E27FC236}">
                <a16:creationId xmlns:a16="http://schemas.microsoft.com/office/drawing/2014/main" id="{77C176EF-6621-574E-DA41-1D422C415FEB}"/>
              </a:ext>
            </a:extLst>
          </p:cNvPr>
          <p:cNvSpPr>
            <a:spLocks noChangeAspect="1"/>
          </p:cNvSpPr>
          <p:nvPr/>
        </p:nvSpPr>
        <p:spPr>
          <a:xfrm>
            <a:off x="7116641" y="400187"/>
            <a:ext cx="360000" cy="36000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星 6 7">
            <a:extLst>
              <a:ext uri="{FF2B5EF4-FFF2-40B4-BE49-F238E27FC236}">
                <a16:creationId xmlns:a16="http://schemas.microsoft.com/office/drawing/2014/main" id="{D3D264BD-814C-F7A9-F265-BF091EF6223E}"/>
              </a:ext>
            </a:extLst>
          </p:cNvPr>
          <p:cNvSpPr>
            <a:spLocks noChangeAspect="1"/>
          </p:cNvSpPr>
          <p:nvPr/>
        </p:nvSpPr>
        <p:spPr>
          <a:xfrm>
            <a:off x="7116641" y="879474"/>
            <a:ext cx="360000" cy="360000"/>
          </a:xfrm>
          <a:prstGeom prst="star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ハート 8">
            <a:extLst>
              <a:ext uri="{FF2B5EF4-FFF2-40B4-BE49-F238E27FC236}">
                <a16:creationId xmlns:a16="http://schemas.microsoft.com/office/drawing/2014/main" id="{9B930992-6C10-27F2-59E5-E8AE52B2C128}"/>
              </a:ext>
            </a:extLst>
          </p:cNvPr>
          <p:cNvSpPr>
            <a:spLocks noChangeAspect="1"/>
          </p:cNvSpPr>
          <p:nvPr/>
        </p:nvSpPr>
        <p:spPr>
          <a:xfrm>
            <a:off x="7116641" y="1304211"/>
            <a:ext cx="360000" cy="360000"/>
          </a:xfrm>
          <a:prstGeom prst="hear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星 5 9">
            <a:extLst>
              <a:ext uri="{FF2B5EF4-FFF2-40B4-BE49-F238E27FC236}">
                <a16:creationId xmlns:a16="http://schemas.microsoft.com/office/drawing/2014/main" id="{F290E445-39C3-80B7-58F7-FC84E931A941}"/>
              </a:ext>
            </a:extLst>
          </p:cNvPr>
          <p:cNvSpPr>
            <a:spLocks noChangeAspect="1"/>
          </p:cNvSpPr>
          <p:nvPr/>
        </p:nvSpPr>
        <p:spPr>
          <a:xfrm>
            <a:off x="456761" y="5770763"/>
            <a:ext cx="360000" cy="36000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星 5 10">
            <a:extLst>
              <a:ext uri="{FF2B5EF4-FFF2-40B4-BE49-F238E27FC236}">
                <a16:creationId xmlns:a16="http://schemas.microsoft.com/office/drawing/2014/main" id="{BB84BC03-FCAC-8F4A-9E8C-63025B10EE77}"/>
              </a:ext>
            </a:extLst>
          </p:cNvPr>
          <p:cNvSpPr>
            <a:spLocks noChangeAspect="1"/>
          </p:cNvSpPr>
          <p:nvPr/>
        </p:nvSpPr>
        <p:spPr>
          <a:xfrm>
            <a:off x="11508977" y="1825623"/>
            <a:ext cx="360000" cy="36000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星 5 11">
            <a:extLst>
              <a:ext uri="{FF2B5EF4-FFF2-40B4-BE49-F238E27FC236}">
                <a16:creationId xmlns:a16="http://schemas.microsoft.com/office/drawing/2014/main" id="{8F39FEC3-B248-AF55-D600-0420224C4EEE}"/>
              </a:ext>
            </a:extLst>
          </p:cNvPr>
          <p:cNvSpPr>
            <a:spLocks noChangeAspect="1"/>
          </p:cNvSpPr>
          <p:nvPr/>
        </p:nvSpPr>
        <p:spPr>
          <a:xfrm>
            <a:off x="11512464" y="4266865"/>
            <a:ext cx="360000" cy="36000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星 5 12">
            <a:extLst>
              <a:ext uri="{FF2B5EF4-FFF2-40B4-BE49-F238E27FC236}">
                <a16:creationId xmlns:a16="http://schemas.microsoft.com/office/drawing/2014/main" id="{9B2A8A94-B3D7-732E-EFF7-6D42F0155BE4}"/>
              </a:ext>
            </a:extLst>
          </p:cNvPr>
          <p:cNvSpPr>
            <a:spLocks noChangeAspect="1"/>
          </p:cNvSpPr>
          <p:nvPr/>
        </p:nvSpPr>
        <p:spPr>
          <a:xfrm>
            <a:off x="11512464" y="5220168"/>
            <a:ext cx="360000" cy="36000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星 6 13">
            <a:extLst>
              <a:ext uri="{FF2B5EF4-FFF2-40B4-BE49-F238E27FC236}">
                <a16:creationId xmlns:a16="http://schemas.microsoft.com/office/drawing/2014/main" id="{E68F8FFF-3A38-864A-C18E-DA7C52F8E3B4}"/>
              </a:ext>
            </a:extLst>
          </p:cNvPr>
          <p:cNvSpPr>
            <a:spLocks noChangeAspect="1"/>
          </p:cNvSpPr>
          <p:nvPr/>
        </p:nvSpPr>
        <p:spPr>
          <a:xfrm>
            <a:off x="453545" y="1837482"/>
            <a:ext cx="360000" cy="360000"/>
          </a:xfrm>
          <a:prstGeom prst="star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6 14">
            <a:extLst>
              <a:ext uri="{FF2B5EF4-FFF2-40B4-BE49-F238E27FC236}">
                <a16:creationId xmlns:a16="http://schemas.microsoft.com/office/drawing/2014/main" id="{191013BA-A05B-B755-14E3-BF33D89D0C9D}"/>
              </a:ext>
            </a:extLst>
          </p:cNvPr>
          <p:cNvSpPr>
            <a:spLocks noChangeAspect="1"/>
          </p:cNvSpPr>
          <p:nvPr/>
        </p:nvSpPr>
        <p:spPr>
          <a:xfrm>
            <a:off x="453545" y="3804122"/>
            <a:ext cx="360000" cy="360000"/>
          </a:xfrm>
          <a:prstGeom prst="star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星 6 15">
            <a:extLst>
              <a:ext uri="{FF2B5EF4-FFF2-40B4-BE49-F238E27FC236}">
                <a16:creationId xmlns:a16="http://schemas.microsoft.com/office/drawing/2014/main" id="{86F42D14-A37A-29B0-378B-C0FF91389C37}"/>
              </a:ext>
            </a:extLst>
          </p:cNvPr>
          <p:cNvSpPr>
            <a:spLocks noChangeAspect="1"/>
          </p:cNvSpPr>
          <p:nvPr/>
        </p:nvSpPr>
        <p:spPr>
          <a:xfrm>
            <a:off x="11508977" y="2866244"/>
            <a:ext cx="360000" cy="360000"/>
          </a:xfrm>
          <a:prstGeom prst="star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ハート 16">
            <a:extLst>
              <a:ext uri="{FF2B5EF4-FFF2-40B4-BE49-F238E27FC236}">
                <a16:creationId xmlns:a16="http://schemas.microsoft.com/office/drawing/2014/main" id="{B39ECFFB-FFD0-59C7-0F84-0D07C4FD1C48}"/>
              </a:ext>
            </a:extLst>
          </p:cNvPr>
          <p:cNvSpPr>
            <a:spLocks noChangeAspect="1"/>
          </p:cNvSpPr>
          <p:nvPr/>
        </p:nvSpPr>
        <p:spPr>
          <a:xfrm>
            <a:off x="453545" y="3253511"/>
            <a:ext cx="360000" cy="360000"/>
          </a:xfrm>
          <a:prstGeom prst="hear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22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par>
                          <p:cTn id="33" fill="hold">
                            <p:stCondLst>
                              <p:cond delay="1500"/>
                            </p:stCondLst>
                            <p:childTnLst>
                              <p:par>
                                <p:cTn id="34" presetID="9"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par>
                          <p:cTn id="42" fill="hold">
                            <p:stCondLst>
                              <p:cond delay="500"/>
                            </p:stCondLst>
                            <p:childTnLst>
                              <p:par>
                                <p:cTn id="43" presetID="9"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childTnLst>
                          </p:cTn>
                        </p:par>
                        <p:par>
                          <p:cTn id="46" fill="hold">
                            <p:stCondLst>
                              <p:cond delay="1000"/>
                            </p:stCondLst>
                            <p:childTnLst>
                              <p:par>
                                <p:cTn id="47" presetID="9"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58B2B-AF22-6137-0770-937915453B1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2887A5-7ABC-7483-3162-DE3C3A81A1E9}"/>
              </a:ext>
            </a:extLst>
          </p:cNvPr>
          <p:cNvSpPr>
            <a:spLocks noGrp="1"/>
          </p:cNvSpPr>
          <p:nvPr>
            <p:ph type="ctrTitle"/>
          </p:nvPr>
        </p:nvSpPr>
        <p:spPr/>
        <p:txBody>
          <a:bodyPr/>
          <a:lstStyle/>
          <a:p>
            <a:r>
              <a:rPr kumimoji="1" lang="ja-JP" altLang="en-US"/>
              <a:t>大学院セミナー</a:t>
            </a:r>
            <a:r>
              <a:rPr kumimoji="1" lang="en-US" altLang="ja-JP" dirty="0"/>
              <a:t>D</a:t>
            </a:r>
            <a:br>
              <a:rPr kumimoji="1" lang="en-US" altLang="ja-JP" dirty="0"/>
            </a:br>
            <a:r>
              <a:rPr kumimoji="1" lang="ja-JP" altLang="en-US" sz="4400"/>
              <a:t>高品質なソフトウェアのために</a:t>
            </a:r>
          </a:p>
        </p:txBody>
      </p:sp>
      <p:sp>
        <p:nvSpPr>
          <p:cNvPr id="3" name="字幕 2">
            <a:extLst>
              <a:ext uri="{FF2B5EF4-FFF2-40B4-BE49-F238E27FC236}">
                <a16:creationId xmlns:a16="http://schemas.microsoft.com/office/drawing/2014/main" id="{3CB8BDD1-85CD-3FEE-BED9-7895A91BD824}"/>
              </a:ext>
            </a:extLst>
          </p:cNvPr>
          <p:cNvSpPr>
            <a:spLocks noGrp="1"/>
          </p:cNvSpPr>
          <p:nvPr>
            <p:ph type="subTitle" idx="1"/>
          </p:nvPr>
        </p:nvSpPr>
        <p:spPr/>
        <p:txBody>
          <a:bodyPr>
            <a:normAutofit lnSpcReduction="10000"/>
          </a:bodyPr>
          <a:lstStyle/>
          <a:p>
            <a:r>
              <a:rPr kumimoji="1" lang="en-US" altLang="ja-JP" dirty="0"/>
              <a:t>2024-10-31 (Thu)</a:t>
            </a:r>
          </a:p>
          <a:p>
            <a:r>
              <a:rPr kumimoji="1" lang="ja-JP" altLang="en-US"/>
              <a:t>情報理工学部　玉田</a:t>
            </a:r>
          </a:p>
        </p:txBody>
      </p:sp>
      <p:sp>
        <p:nvSpPr>
          <p:cNvPr id="4" name="フッター プレースホルダー 3">
            <a:extLst>
              <a:ext uri="{FF2B5EF4-FFF2-40B4-BE49-F238E27FC236}">
                <a16:creationId xmlns:a16="http://schemas.microsoft.com/office/drawing/2014/main" id="{D48AECB0-DE88-D2C8-DFB8-E3AF63124691}"/>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A30B7E3D-A86D-545A-1207-9A4E22323A8C}"/>
              </a:ext>
            </a:extLst>
          </p:cNvPr>
          <p:cNvSpPr>
            <a:spLocks noGrp="1"/>
          </p:cNvSpPr>
          <p:nvPr>
            <p:ph type="sldNum" sz="quarter" idx="12"/>
          </p:nvPr>
        </p:nvSpPr>
        <p:spPr/>
        <p:txBody>
          <a:bodyPr/>
          <a:lstStyle/>
          <a:p>
            <a:fld id="{74E5C2EA-A201-0F41-BE6C-96A0CC88D6B3}" type="slidenum">
              <a:rPr kumimoji="1" lang="ja-JP" altLang="en-US" smtClean="0"/>
              <a:t>54</a:t>
            </a:fld>
            <a:endParaRPr kumimoji="1" lang="ja-JP" altLang="en-US"/>
          </a:p>
        </p:txBody>
      </p:sp>
      <p:pic>
        <p:nvPicPr>
          <p:cNvPr id="7" name="図 6">
            <a:extLst>
              <a:ext uri="{FF2B5EF4-FFF2-40B4-BE49-F238E27FC236}">
                <a16:creationId xmlns:a16="http://schemas.microsoft.com/office/drawing/2014/main" id="{FBB72756-743F-8493-6876-498723B44FE5}"/>
              </a:ext>
            </a:extLst>
          </p:cNvPr>
          <p:cNvPicPr>
            <a:picLocks noChangeAspect="1"/>
          </p:cNvPicPr>
          <p:nvPr/>
        </p:nvPicPr>
        <p:blipFill>
          <a:blip r:embed="rId2"/>
          <a:stretch>
            <a:fillRect/>
          </a:stretch>
        </p:blipFill>
        <p:spPr>
          <a:xfrm>
            <a:off x="0" y="1"/>
            <a:ext cx="6096000" cy="3429000"/>
          </a:xfrm>
          <a:prstGeom prst="rect">
            <a:avLst/>
          </a:prstGeom>
        </p:spPr>
      </p:pic>
      <p:pic>
        <p:nvPicPr>
          <p:cNvPr id="8" name="図 7">
            <a:extLst>
              <a:ext uri="{FF2B5EF4-FFF2-40B4-BE49-F238E27FC236}">
                <a16:creationId xmlns:a16="http://schemas.microsoft.com/office/drawing/2014/main" id="{90F1A3EF-8CDB-A9B9-7499-FFD2D080BCF0}"/>
              </a:ext>
            </a:extLst>
          </p:cNvPr>
          <p:cNvPicPr>
            <a:picLocks noChangeAspect="1"/>
          </p:cNvPicPr>
          <p:nvPr/>
        </p:nvPicPr>
        <p:blipFill>
          <a:blip r:embed="rId3"/>
          <a:stretch>
            <a:fillRect/>
          </a:stretch>
        </p:blipFill>
        <p:spPr>
          <a:xfrm>
            <a:off x="6096000" y="3429000"/>
            <a:ext cx="6096000" cy="3429000"/>
          </a:xfrm>
          <a:prstGeom prst="rect">
            <a:avLst/>
          </a:prstGeom>
        </p:spPr>
      </p:pic>
      <p:pic>
        <p:nvPicPr>
          <p:cNvPr id="9" name="図 8">
            <a:extLst>
              <a:ext uri="{FF2B5EF4-FFF2-40B4-BE49-F238E27FC236}">
                <a16:creationId xmlns:a16="http://schemas.microsoft.com/office/drawing/2014/main" id="{40FF815D-0F26-366C-9EBF-6B77D81DAA40}"/>
              </a:ext>
            </a:extLst>
          </p:cNvPr>
          <p:cNvPicPr>
            <a:picLocks noChangeAspect="1"/>
          </p:cNvPicPr>
          <p:nvPr/>
        </p:nvPicPr>
        <p:blipFill>
          <a:blip r:embed="rId4"/>
          <a:stretch>
            <a:fillRect/>
          </a:stretch>
        </p:blipFill>
        <p:spPr>
          <a:xfrm>
            <a:off x="6096000" y="1"/>
            <a:ext cx="6096000" cy="3429000"/>
          </a:xfrm>
          <a:prstGeom prst="rect">
            <a:avLst/>
          </a:prstGeom>
        </p:spPr>
      </p:pic>
      <p:pic>
        <p:nvPicPr>
          <p:cNvPr id="10" name="図 9">
            <a:extLst>
              <a:ext uri="{FF2B5EF4-FFF2-40B4-BE49-F238E27FC236}">
                <a16:creationId xmlns:a16="http://schemas.microsoft.com/office/drawing/2014/main" id="{D30256B9-00E4-B10B-8483-56DF3A2628A5}"/>
              </a:ext>
            </a:extLst>
          </p:cNvPr>
          <p:cNvPicPr>
            <a:picLocks noChangeAspect="1"/>
          </p:cNvPicPr>
          <p:nvPr/>
        </p:nvPicPr>
        <p:blipFill>
          <a:blip r:embed="rId5"/>
          <a:stretch>
            <a:fillRect/>
          </a:stretch>
        </p:blipFill>
        <p:spPr>
          <a:xfrm>
            <a:off x="0" y="3429000"/>
            <a:ext cx="6096000" cy="3429000"/>
          </a:xfrm>
          <a:prstGeom prst="rect">
            <a:avLst/>
          </a:prstGeom>
        </p:spPr>
      </p:pic>
    </p:spTree>
    <p:extLst>
      <p:ext uri="{BB962C8B-B14F-4D97-AF65-F5344CB8AC3E}">
        <p14:creationId xmlns:p14="http://schemas.microsoft.com/office/powerpoint/2010/main" val="109950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22D585-724C-91A9-BE57-40F27876E7A8}"/>
              </a:ext>
            </a:extLst>
          </p:cNvPr>
          <p:cNvSpPr>
            <a:spLocks noGrp="1"/>
          </p:cNvSpPr>
          <p:nvPr>
            <p:ph type="title"/>
          </p:nvPr>
        </p:nvSpPr>
        <p:spPr/>
        <p:txBody>
          <a:bodyPr/>
          <a:lstStyle/>
          <a:p>
            <a:r>
              <a:rPr kumimoji="1" lang="ja-JP" altLang="en-US"/>
              <a:t>レポート</a:t>
            </a:r>
          </a:p>
        </p:txBody>
      </p:sp>
      <p:sp>
        <p:nvSpPr>
          <p:cNvPr id="3" name="コンテンツ プレースホルダー 2">
            <a:extLst>
              <a:ext uri="{FF2B5EF4-FFF2-40B4-BE49-F238E27FC236}">
                <a16:creationId xmlns:a16="http://schemas.microsoft.com/office/drawing/2014/main" id="{111703EA-A069-E67D-FB19-B9CBDAD969A7}"/>
              </a:ext>
            </a:extLst>
          </p:cNvPr>
          <p:cNvSpPr>
            <a:spLocks noGrp="1"/>
          </p:cNvSpPr>
          <p:nvPr>
            <p:ph idx="1"/>
          </p:nvPr>
        </p:nvSpPr>
        <p:spPr/>
        <p:txBody>
          <a:bodyPr>
            <a:normAutofit fontScale="70000" lnSpcReduction="20000"/>
          </a:bodyPr>
          <a:lstStyle/>
          <a:p>
            <a:pPr>
              <a:lnSpc>
                <a:spcPct val="110000"/>
              </a:lnSpc>
            </a:pPr>
            <a:r>
              <a:rPr kumimoji="1" lang="en" altLang="ja-JP" dirty="0">
                <a:hlinkClick r:id="rId2"/>
              </a:rPr>
              <a:t>https://github.com/tamada/2024gseminar</a:t>
            </a:r>
            <a:endParaRPr kumimoji="1" lang="en" altLang="ja-JP" dirty="0"/>
          </a:p>
          <a:p>
            <a:pPr lvl="1">
              <a:lnSpc>
                <a:spcPct val="110000"/>
              </a:lnSpc>
            </a:pPr>
            <a:r>
              <a:rPr lang="ja-JP" altLang="en-US"/>
              <a:t>プロジェクトのリファクタリングを行う．</a:t>
            </a:r>
            <a:endParaRPr lang="en-US" altLang="ja-JP" dirty="0"/>
          </a:p>
          <a:p>
            <a:pPr lvl="1">
              <a:lnSpc>
                <a:spcPct val="110000"/>
              </a:lnSpc>
            </a:pPr>
            <a:r>
              <a:rPr kumimoji="1" lang="ja-JP" altLang="en-US"/>
              <a:t>リファクタリングを通じて以下</a:t>
            </a:r>
            <a:r>
              <a:rPr lang="ja-JP" altLang="en-US"/>
              <a:t>の考え方に触れる．</a:t>
            </a:r>
            <a:endParaRPr lang="en-US" altLang="ja-JP" dirty="0"/>
          </a:p>
          <a:p>
            <a:pPr lvl="2">
              <a:lnSpc>
                <a:spcPct val="110000"/>
              </a:lnSpc>
            </a:pPr>
            <a:r>
              <a:rPr kumimoji="1" lang="ja-JP" altLang="en-US"/>
              <a:t>バージョン管理システム（</a:t>
            </a:r>
            <a:r>
              <a:rPr kumimoji="1" lang="en-US" altLang="ja-JP" dirty="0"/>
              <a:t>git</a:t>
            </a:r>
            <a:r>
              <a:rPr kumimoji="1" lang="ja-JP" altLang="en-US"/>
              <a:t>）</a:t>
            </a:r>
            <a:endParaRPr kumimoji="1" lang="en-US" altLang="ja-JP" dirty="0"/>
          </a:p>
          <a:p>
            <a:pPr lvl="2">
              <a:lnSpc>
                <a:spcPct val="110000"/>
              </a:lnSpc>
            </a:pPr>
            <a:r>
              <a:rPr kumimoji="1" lang="en-US" altLang="ja-JP" dirty="0"/>
              <a:t>GitHub flow</a:t>
            </a:r>
            <a:endParaRPr lang="en-US" altLang="ja-JP" dirty="0"/>
          </a:p>
          <a:p>
            <a:pPr lvl="2">
              <a:lnSpc>
                <a:spcPct val="110000"/>
              </a:lnSpc>
            </a:pPr>
            <a:r>
              <a:rPr kumimoji="1" lang="ja-JP" altLang="en-US"/>
              <a:t>スモールオブジェクトプログラミング</a:t>
            </a:r>
            <a:endParaRPr kumimoji="1" lang="en-US" altLang="ja-JP" dirty="0"/>
          </a:p>
          <a:p>
            <a:pPr>
              <a:lnSpc>
                <a:spcPct val="110000"/>
              </a:lnSpc>
            </a:pPr>
            <a:r>
              <a:rPr lang="ja-JP" altLang="en-US"/>
              <a:t>〆切</a:t>
            </a:r>
            <a:endParaRPr lang="en-US" altLang="ja-JP" dirty="0"/>
          </a:p>
          <a:p>
            <a:pPr lvl="1">
              <a:lnSpc>
                <a:spcPct val="110000"/>
              </a:lnSpc>
            </a:pPr>
            <a:r>
              <a:rPr kumimoji="1" lang="en-US" altLang="ja-JP" dirty="0"/>
              <a:t>2024-11-16 (Sat) 13:15</a:t>
            </a:r>
          </a:p>
          <a:p>
            <a:pPr lvl="2">
              <a:lnSpc>
                <a:spcPct val="110000"/>
              </a:lnSpc>
            </a:pPr>
            <a:r>
              <a:rPr lang="ja-JP" altLang="en-US"/>
              <a:t>次回のセミナー開始時まで．</a:t>
            </a:r>
            <a:endParaRPr kumimoji="1" lang="ja-JP" altLang="en-US"/>
          </a:p>
        </p:txBody>
      </p:sp>
      <p:sp>
        <p:nvSpPr>
          <p:cNvPr id="4" name="フッター プレースホルダー 3">
            <a:extLst>
              <a:ext uri="{FF2B5EF4-FFF2-40B4-BE49-F238E27FC236}">
                <a16:creationId xmlns:a16="http://schemas.microsoft.com/office/drawing/2014/main" id="{16A42644-5719-C929-2639-6C59E4CEE1C8}"/>
              </a:ext>
            </a:extLst>
          </p:cNvPr>
          <p:cNvSpPr>
            <a:spLocks noGrp="1"/>
          </p:cNvSpPr>
          <p:nvPr>
            <p:ph type="ftr" sz="quarter" idx="11"/>
          </p:nvPr>
        </p:nvSpPr>
        <p:spPr/>
        <p:txBody>
          <a:bodyPr/>
          <a:lstStyle/>
          <a:p>
            <a:r>
              <a:rPr kumimoji="1" lang="ja-JP" altLang="en-US"/>
              <a:t>セミナー</a:t>
            </a:r>
            <a:r>
              <a:rPr kumimoji="1" lang="en" altLang="ja-JP"/>
              <a:t>D (</a:t>
            </a:r>
            <a:r>
              <a:rPr kumimoji="1" lang="ja-JP" altLang="en-US"/>
              <a:t>玉田）</a:t>
            </a:r>
          </a:p>
        </p:txBody>
      </p:sp>
      <p:sp>
        <p:nvSpPr>
          <p:cNvPr id="5" name="スライド番号プレースホルダー 4">
            <a:extLst>
              <a:ext uri="{FF2B5EF4-FFF2-40B4-BE49-F238E27FC236}">
                <a16:creationId xmlns:a16="http://schemas.microsoft.com/office/drawing/2014/main" id="{A75B1F14-4910-9276-136C-FFE5E074FC95}"/>
              </a:ext>
            </a:extLst>
          </p:cNvPr>
          <p:cNvSpPr>
            <a:spLocks noGrp="1"/>
          </p:cNvSpPr>
          <p:nvPr>
            <p:ph type="sldNum" sz="quarter" idx="12"/>
          </p:nvPr>
        </p:nvSpPr>
        <p:spPr/>
        <p:txBody>
          <a:bodyPr/>
          <a:lstStyle/>
          <a:p>
            <a:fld id="{74E5C2EA-A201-0F41-BE6C-96A0CC88D6B3}" type="slidenum">
              <a:rPr kumimoji="1" lang="ja-JP" altLang="en-US" smtClean="0"/>
              <a:t>55</a:t>
            </a:fld>
            <a:endParaRPr kumimoji="1" lang="ja-JP" altLang="en-US"/>
          </a:p>
        </p:txBody>
      </p:sp>
    </p:spTree>
    <p:extLst>
      <p:ext uri="{BB962C8B-B14F-4D97-AF65-F5344CB8AC3E}">
        <p14:creationId xmlns:p14="http://schemas.microsoft.com/office/powerpoint/2010/main" val="326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3728226-961F-FF4D-81BB-1410CF7E5419}"/>
              </a:ext>
            </a:extLst>
          </p:cNvPr>
          <p:cNvSpPr/>
          <p:nvPr/>
        </p:nvSpPr>
        <p:spPr>
          <a:xfrm>
            <a:off x="838200" y="4969346"/>
            <a:ext cx="9064789" cy="1200329"/>
          </a:xfrm>
          <a:prstGeom prst="rect">
            <a:avLst/>
          </a:prstGeom>
          <a:solidFill>
            <a:schemeClr val="bg1"/>
          </a:solidFill>
        </p:spPr>
        <p:txBody>
          <a:bodyPr wrap="none">
            <a:spAutoFit/>
          </a:bodyPr>
          <a:lstStyle/>
          <a:p>
            <a:pPr>
              <a:tabLst>
                <a:tab pos="1630363" algn="l"/>
              </a:tabLst>
            </a:pPr>
            <a:r>
              <a:rPr lang="en-US" altLang="ja-JP" sz="2400" dirty="0"/>
              <a:t>Git flow	</a:t>
            </a:r>
            <a:r>
              <a:rPr lang="ja-JP" altLang="en-US" sz="2400">
                <a:hlinkClick r:id="rId2"/>
              </a:rPr>
              <a:t>https://nvie.com/posts/a-successful-git-branching-model/</a:t>
            </a:r>
            <a:endParaRPr lang="en-US" altLang="ja-JP" sz="2400" dirty="0"/>
          </a:p>
          <a:p>
            <a:pPr>
              <a:tabLst>
                <a:tab pos="1630363" algn="l"/>
              </a:tabLst>
            </a:pPr>
            <a:r>
              <a:rPr lang="en-US" altLang="ja-JP" sz="2400" dirty="0"/>
              <a:t>GitHub flow	</a:t>
            </a:r>
            <a:r>
              <a:rPr lang="en-US" altLang="ja-JP" sz="2400" dirty="0">
                <a:hlinkClick r:id="rId3"/>
              </a:rPr>
              <a:t>http://scottchacon.com/2011/08/31/github-flow.html</a:t>
            </a:r>
            <a:endParaRPr lang="en-US" altLang="ja-JP" sz="2400" dirty="0"/>
          </a:p>
          <a:p>
            <a:pPr>
              <a:tabLst>
                <a:tab pos="1630363" algn="l"/>
              </a:tabLst>
            </a:pPr>
            <a:r>
              <a:rPr lang="en-US" altLang="ja-JP" sz="2400" dirty="0"/>
              <a:t>GitLab flow	</a:t>
            </a:r>
            <a:r>
              <a:rPr lang="en-US" altLang="ja-JP" sz="2400" dirty="0">
                <a:hlinkClick r:id="rId4"/>
              </a:rPr>
              <a:t>https://about.gitlab.com/2014/09/29/gitlab-flow/</a:t>
            </a:r>
            <a:endParaRPr lang="en-US" altLang="ja-JP" sz="2400" dirty="0"/>
          </a:p>
        </p:txBody>
      </p:sp>
      <p:pic>
        <p:nvPicPr>
          <p:cNvPr id="7" name="図 6">
            <a:extLst>
              <a:ext uri="{FF2B5EF4-FFF2-40B4-BE49-F238E27FC236}">
                <a16:creationId xmlns:a16="http://schemas.microsoft.com/office/drawing/2014/main" id="{EFCB2698-1A3B-0E91-046F-083A7AF681E7}"/>
              </a:ext>
            </a:extLst>
          </p:cNvPr>
          <p:cNvPicPr>
            <a:picLocks noChangeAspect="1"/>
          </p:cNvPicPr>
          <p:nvPr/>
        </p:nvPicPr>
        <p:blipFill>
          <a:blip r:embed="rId5"/>
          <a:stretch>
            <a:fillRect/>
          </a:stretch>
        </p:blipFill>
        <p:spPr>
          <a:xfrm>
            <a:off x="6096000" y="3425470"/>
            <a:ext cx="6096000" cy="3429000"/>
          </a:xfrm>
          <a:prstGeom prst="rect">
            <a:avLst/>
          </a:prstGeom>
        </p:spPr>
      </p:pic>
      <p:sp>
        <p:nvSpPr>
          <p:cNvPr id="2" name="タイトル 1">
            <a:extLst>
              <a:ext uri="{FF2B5EF4-FFF2-40B4-BE49-F238E27FC236}">
                <a16:creationId xmlns:a16="http://schemas.microsoft.com/office/drawing/2014/main" id="{E2460BB8-B9BE-F344-8EE2-8F5383B96762}"/>
              </a:ext>
            </a:extLst>
          </p:cNvPr>
          <p:cNvSpPr>
            <a:spLocks noGrp="1"/>
          </p:cNvSpPr>
          <p:nvPr>
            <p:ph type="title"/>
          </p:nvPr>
        </p:nvSpPr>
        <p:spPr/>
        <p:txBody>
          <a:bodyPr>
            <a:normAutofit/>
          </a:bodyPr>
          <a:lstStyle/>
          <a:p>
            <a:r>
              <a:rPr kumimoji="1" lang="ja-JP" altLang="en-US"/>
              <a:t>対象</a:t>
            </a:r>
            <a:r>
              <a:rPr lang="ja-JP" altLang="en-US"/>
              <a:t>とする</a:t>
            </a:r>
            <a:r>
              <a:rPr kumimoji="1" lang="ja-JP" altLang="en-US"/>
              <a:t>ブランチ戦略</a:t>
            </a:r>
          </a:p>
        </p:txBody>
      </p:sp>
      <p:sp>
        <p:nvSpPr>
          <p:cNvPr id="3" name="コンテンツ プレースホルダー 2">
            <a:extLst>
              <a:ext uri="{FF2B5EF4-FFF2-40B4-BE49-F238E27FC236}">
                <a16:creationId xmlns:a16="http://schemas.microsoft.com/office/drawing/2014/main" id="{257E47AA-B9EB-9945-AD2F-BA9A62E5729F}"/>
              </a:ext>
            </a:extLst>
          </p:cNvPr>
          <p:cNvSpPr>
            <a:spLocks noGrp="1"/>
          </p:cNvSpPr>
          <p:nvPr>
            <p:ph idx="1"/>
          </p:nvPr>
        </p:nvSpPr>
        <p:spPr>
          <a:xfrm>
            <a:off x="414068" y="1825625"/>
            <a:ext cx="11777932" cy="1778775"/>
          </a:xfrm>
        </p:spPr>
        <p:txBody>
          <a:bodyPr numCol="3"/>
          <a:lstStyle/>
          <a:p>
            <a:r>
              <a:rPr kumimoji="1" lang="en-US" altLang="ja-JP" dirty="0"/>
              <a:t>Git flow</a:t>
            </a:r>
          </a:p>
          <a:p>
            <a:pPr lvl="1"/>
            <a:endParaRPr lang="en-US" altLang="ja-JP" dirty="0"/>
          </a:p>
          <a:p>
            <a:r>
              <a:rPr lang="en-US" altLang="ja-JP" dirty="0"/>
              <a:t>GitHub flow</a:t>
            </a:r>
          </a:p>
          <a:p>
            <a:endParaRPr kumimoji="1" lang="en-US" altLang="ja-JP" dirty="0"/>
          </a:p>
          <a:p>
            <a:r>
              <a:rPr kumimoji="1" lang="en-US" altLang="ja-JP" dirty="0"/>
              <a:t>GitLab flow</a:t>
            </a:r>
            <a:endParaRPr kumimoji="1" lang="ja-JP" altLang="en-US"/>
          </a:p>
        </p:txBody>
      </p:sp>
      <p:sp>
        <p:nvSpPr>
          <p:cNvPr id="5" name="フッター プレースホルダー 4">
            <a:extLst>
              <a:ext uri="{FF2B5EF4-FFF2-40B4-BE49-F238E27FC236}">
                <a16:creationId xmlns:a16="http://schemas.microsoft.com/office/drawing/2014/main" id="{2AA742E5-A427-3748-BCD9-226CB88ACCBB}"/>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A9C76255-B3A5-F94B-8605-27FC3DDF8680}"/>
              </a:ext>
            </a:extLst>
          </p:cNvPr>
          <p:cNvSpPr>
            <a:spLocks noGrp="1"/>
          </p:cNvSpPr>
          <p:nvPr>
            <p:ph type="sldNum" sz="quarter" idx="12"/>
          </p:nvPr>
        </p:nvSpPr>
        <p:spPr/>
        <p:txBody>
          <a:bodyPr/>
          <a:lstStyle/>
          <a:p>
            <a:fld id="{24785B65-FD71-8B41-B484-67B8C90169D7}" type="slidenum">
              <a:rPr kumimoji="1" lang="ja-JP" altLang="en-US" smtClean="0"/>
              <a:t>6</a:t>
            </a:fld>
            <a:endParaRPr kumimoji="1" lang="ja-JP" altLang="en-US"/>
          </a:p>
        </p:txBody>
      </p:sp>
      <p:pic>
        <p:nvPicPr>
          <p:cNvPr id="15" name="図 14">
            <a:extLst>
              <a:ext uri="{FF2B5EF4-FFF2-40B4-BE49-F238E27FC236}">
                <a16:creationId xmlns:a16="http://schemas.microsoft.com/office/drawing/2014/main" id="{22FC32FF-DADA-0D4A-BC32-9DE5DC5ACF3D}"/>
              </a:ext>
            </a:extLst>
          </p:cNvPr>
          <p:cNvPicPr>
            <a:picLocks noChangeAspect="1"/>
          </p:cNvPicPr>
          <p:nvPr/>
        </p:nvPicPr>
        <p:blipFill>
          <a:blip r:embed="rId6"/>
          <a:stretch>
            <a:fillRect/>
          </a:stretch>
        </p:blipFill>
        <p:spPr>
          <a:xfrm>
            <a:off x="0" y="2609914"/>
            <a:ext cx="4018951" cy="1988971"/>
          </a:xfrm>
          <a:prstGeom prst="rect">
            <a:avLst/>
          </a:prstGeom>
        </p:spPr>
      </p:pic>
      <p:pic>
        <p:nvPicPr>
          <p:cNvPr id="17" name="図 16">
            <a:extLst>
              <a:ext uri="{FF2B5EF4-FFF2-40B4-BE49-F238E27FC236}">
                <a16:creationId xmlns:a16="http://schemas.microsoft.com/office/drawing/2014/main" id="{D241DDC6-2961-CC43-BEA5-C8A724B72609}"/>
              </a:ext>
            </a:extLst>
          </p:cNvPr>
          <p:cNvPicPr>
            <a:picLocks noChangeAspect="1"/>
          </p:cNvPicPr>
          <p:nvPr/>
        </p:nvPicPr>
        <p:blipFill>
          <a:blip r:embed="rId7"/>
          <a:stretch>
            <a:fillRect/>
          </a:stretch>
        </p:blipFill>
        <p:spPr>
          <a:xfrm>
            <a:off x="4455612" y="2440805"/>
            <a:ext cx="3280776" cy="1425087"/>
          </a:xfrm>
          <a:prstGeom prst="rect">
            <a:avLst/>
          </a:prstGeom>
        </p:spPr>
      </p:pic>
      <p:pic>
        <p:nvPicPr>
          <p:cNvPr id="18" name="図 17">
            <a:extLst>
              <a:ext uri="{FF2B5EF4-FFF2-40B4-BE49-F238E27FC236}">
                <a16:creationId xmlns:a16="http://schemas.microsoft.com/office/drawing/2014/main" id="{A67B5801-9E13-7A49-81EB-EE26A4DC25A7}"/>
              </a:ext>
            </a:extLst>
          </p:cNvPr>
          <p:cNvPicPr>
            <a:picLocks noChangeAspect="1"/>
          </p:cNvPicPr>
          <p:nvPr/>
        </p:nvPicPr>
        <p:blipFill>
          <a:blip r:embed="rId8"/>
          <a:stretch>
            <a:fillRect/>
          </a:stretch>
        </p:blipFill>
        <p:spPr>
          <a:xfrm>
            <a:off x="8159767" y="2786256"/>
            <a:ext cx="3608854" cy="912466"/>
          </a:xfrm>
          <a:prstGeom prst="rect">
            <a:avLst/>
          </a:prstGeom>
        </p:spPr>
      </p:pic>
      <p:sp>
        <p:nvSpPr>
          <p:cNvPr id="11" name="正方形/長方形 10">
            <a:extLst>
              <a:ext uri="{FF2B5EF4-FFF2-40B4-BE49-F238E27FC236}">
                <a16:creationId xmlns:a16="http://schemas.microsoft.com/office/drawing/2014/main" id="{D77EA40F-4E56-EB4C-A9BF-A32EAA010D0A}"/>
              </a:ext>
            </a:extLst>
          </p:cNvPr>
          <p:cNvSpPr/>
          <p:nvPr/>
        </p:nvSpPr>
        <p:spPr>
          <a:xfrm>
            <a:off x="8060494" y="1426785"/>
            <a:ext cx="4131505" cy="2800158"/>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5EFA3A2-4895-7742-95B3-76A595C6C62D}"/>
              </a:ext>
            </a:extLst>
          </p:cNvPr>
          <p:cNvSpPr/>
          <p:nvPr/>
        </p:nvSpPr>
        <p:spPr>
          <a:xfrm>
            <a:off x="49499" y="1639288"/>
            <a:ext cx="4131505" cy="3242269"/>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0B13B20-2C53-0742-8820-7A258F119E04}"/>
              </a:ext>
            </a:extLst>
          </p:cNvPr>
          <p:cNvSpPr txBox="1"/>
          <p:nvPr/>
        </p:nvSpPr>
        <p:spPr>
          <a:xfrm>
            <a:off x="8244233" y="6265022"/>
            <a:ext cx="2260875" cy="369332"/>
          </a:xfrm>
          <a:prstGeom prst="rect">
            <a:avLst/>
          </a:prstGeom>
          <a:noFill/>
        </p:spPr>
        <p:txBody>
          <a:bodyPr wrap="none" rtlCol="0">
            <a:spAutoFit/>
          </a:bodyPr>
          <a:lstStyle/>
          <a:p>
            <a:r>
              <a:rPr kumimoji="1" lang="en-US" altLang="ja-JP" dirty="0"/>
              <a:t>Google Trends (2011-)</a:t>
            </a:r>
            <a:endParaRPr kumimoji="1" lang="ja-JP" altLang="en-US"/>
          </a:p>
        </p:txBody>
      </p:sp>
    </p:spTree>
    <p:extLst>
      <p:ext uri="{BB962C8B-B14F-4D97-AF65-F5344CB8AC3E}">
        <p14:creationId xmlns:p14="http://schemas.microsoft.com/office/powerpoint/2010/main" val="12164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46D5685F-01C5-244C-B2D6-56CA0CEF9694}"/>
              </a:ext>
            </a:extLst>
          </p:cNvPr>
          <p:cNvSpPr/>
          <p:nvPr/>
        </p:nvSpPr>
        <p:spPr>
          <a:xfrm>
            <a:off x="248495" y="1646740"/>
            <a:ext cx="11520000" cy="144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980CDE9-E555-6542-86BD-E9298384E576}"/>
              </a:ext>
            </a:extLst>
          </p:cNvPr>
          <p:cNvSpPr/>
          <p:nvPr/>
        </p:nvSpPr>
        <p:spPr>
          <a:xfrm>
            <a:off x="248495" y="4867772"/>
            <a:ext cx="11520000" cy="14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4B5B266-7B2D-E841-A5F5-4ECD45491138}"/>
              </a:ext>
            </a:extLst>
          </p:cNvPr>
          <p:cNvSpPr/>
          <p:nvPr/>
        </p:nvSpPr>
        <p:spPr>
          <a:xfrm>
            <a:off x="248495" y="3271954"/>
            <a:ext cx="11520000" cy="144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FB3C202-C47F-3640-8600-A055C537ECCD}"/>
              </a:ext>
            </a:extLst>
          </p:cNvPr>
          <p:cNvSpPr>
            <a:spLocks noGrp="1"/>
          </p:cNvSpPr>
          <p:nvPr>
            <p:ph type="title"/>
          </p:nvPr>
        </p:nvSpPr>
        <p:spPr/>
        <p:txBody>
          <a:bodyPr/>
          <a:lstStyle/>
          <a:p>
            <a:r>
              <a:rPr kumimoji="1" lang="en-US" altLang="ja-JP" dirty="0"/>
              <a:t>GitHub flow</a:t>
            </a:r>
            <a:r>
              <a:rPr kumimoji="1" lang="ja-JP" altLang="en-US"/>
              <a:t>は難しい</a:t>
            </a:r>
          </a:p>
        </p:txBody>
      </p:sp>
      <p:sp>
        <p:nvSpPr>
          <p:cNvPr id="5" name="フッター プレースホルダー 4">
            <a:extLst>
              <a:ext uri="{FF2B5EF4-FFF2-40B4-BE49-F238E27FC236}">
                <a16:creationId xmlns:a16="http://schemas.microsoft.com/office/drawing/2014/main" id="{0DF57832-A407-9948-9F42-4358AE250691}"/>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6D09AB99-A6DA-8F48-9B41-8639057D15BB}"/>
              </a:ext>
            </a:extLst>
          </p:cNvPr>
          <p:cNvSpPr>
            <a:spLocks noGrp="1"/>
          </p:cNvSpPr>
          <p:nvPr>
            <p:ph type="sldNum" sz="quarter" idx="12"/>
          </p:nvPr>
        </p:nvSpPr>
        <p:spPr/>
        <p:txBody>
          <a:bodyPr/>
          <a:lstStyle/>
          <a:p>
            <a:fld id="{24785B65-FD71-8B41-B484-67B8C90169D7}" type="slidenum">
              <a:rPr kumimoji="1" lang="ja-JP" altLang="en-US" smtClean="0"/>
              <a:t>7</a:t>
            </a:fld>
            <a:endParaRPr kumimoji="1" lang="ja-JP" altLang="en-US"/>
          </a:p>
        </p:txBody>
      </p:sp>
      <p:cxnSp>
        <p:nvCxnSpPr>
          <p:cNvPr id="24" name="カギ線コネクタ 23">
            <a:extLst>
              <a:ext uri="{FF2B5EF4-FFF2-40B4-BE49-F238E27FC236}">
                <a16:creationId xmlns:a16="http://schemas.microsoft.com/office/drawing/2014/main" id="{328F76CD-5E5E-8045-9712-879218D45B61}"/>
              </a:ext>
            </a:extLst>
          </p:cNvPr>
          <p:cNvCxnSpPr>
            <a:cxnSpLocks/>
            <a:stCxn id="30" idx="1"/>
            <a:endCxn id="11" idx="2"/>
          </p:cNvCxnSpPr>
          <p:nvPr/>
        </p:nvCxnSpPr>
        <p:spPr>
          <a:xfrm rot="10800000" flipV="1">
            <a:off x="2419398" y="2637006"/>
            <a:ext cx="99915" cy="1354947"/>
          </a:xfrm>
          <a:prstGeom prst="bentConnector3">
            <a:avLst>
              <a:gd name="adj1" fmla="val 3287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401FDCC6-5C56-6F46-BFC1-E01090D95ECF}"/>
              </a:ext>
            </a:extLst>
          </p:cNvPr>
          <p:cNvCxnSpPr>
            <a:cxnSpLocks/>
            <a:stCxn id="16" idx="2"/>
            <a:endCxn id="14" idx="2"/>
          </p:cNvCxnSpPr>
          <p:nvPr/>
        </p:nvCxnSpPr>
        <p:spPr>
          <a:xfrm rot="10800000" flipV="1">
            <a:off x="2416479" y="2365558"/>
            <a:ext cx="12700" cy="3222213"/>
          </a:xfrm>
          <a:prstGeom prst="bentConnector3">
            <a:avLst>
              <a:gd name="adj1" fmla="val 52520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BF1559CA-EA2E-B343-9450-42E395473392}"/>
              </a:ext>
            </a:extLst>
          </p:cNvPr>
          <p:cNvSpPr/>
          <p:nvPr/>
        </p:nvSpPr>
        <p:spPr>
          <a:xfrm>
            <a:off x="2519312" y="2498329"/>
            <a:ext cx="644652" cy="27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DCCC388-ECFB-F741-8901-FF194C94EFA6}"/>
              </a:ext>
            </a:extLst>
          </p:cNvPr>
          <p:cNvSpPr txBox="1"/>
          <p:nvPr/>
        </p:nvSpPr>
        <p:spPr>
          <a:xfrm>
            <a:off x="2610667" y="3111757"/>
            <a:ext cx="774571" cy="369332"/>
          </a:xfrm>
          <a:prstGeom prst="rect">
            <a:avLst/>
          </a:prstGeom>
          <a:noFill/>
        </p:spPr>
        <p:txBody>
          <a:bodyPr wrap="none" rtlCol="0">
            <a:spAutoFit/>
          </a:bodyPr>
          <a:lstStyle/>
          <a:p>
            <a:r>
              <a:rPr kumimoji="1" lang="en-US" altLang="ja-JP" dirty="0">
                <a:latin typeface="+mn-ea"/>
              </a:rPr>
              <a:t>clone</a:t>
            </a:r>
            <a:endParaRPr kumimoji="1" lang="ja-JP" altLang="en-US">
              <a:latin typeface="+mn-ea"/>
            </a:endParaRPr>
          </a:p>
        </p:txBody>
      </p:sp>
      <p:sp>
        <p:nvSpPr>
          <p:cNvPr id="33" name="テキスト ボックス 32">
            <a:extLst>
              <a:ext uri="{FF2B5EF4-FFF2-40B4-BE49-F238E27FC236}">
                <a16:creationId xmlns:a16="http://schemas.microsoft.com/office/drawing/2014/main" id="{A0DA27AE-2D82-F144-82BC-957951F63347}"/>
              </a:ext>
            </a:extLst>
          </p:cNvPr>
          <p:cNvSpPr txBox="1"/>
          <p:nvPr/>
        </p:nvSpPr>
        <p:spPr>
          <a:xfrm>
            <a:off x="2153241" y="4754753"/>
            <a:ext cx="774571" cy="369332"/>
          </a:xfrm>
          <a:prstGeom prst="rect">
            <a:avLst/>
          </a:prstGeom>
          <a:noFill/>
        </p:spPr>
        <p:txBody>
          <a:bodyPr wrap="none" rtlCol="0">
            <a:spAutoFit/>
          </a:bodyPr>
          <a:lstStyle/>
          <a:p>
            <a:r>
              <a:rPr kumimoji="1" lang="en-US" altLang="ja-JP" dirty="0">
                <a:latin typeface="+mn-ea"/>
              </a:rPr>
              <a:t>clone</a:t>
            </a:r>
            <a:endParaRPr kumimoji="1" lang="ja-JP" altLang="en-US">
              <a:latin typeface="+mn-ea"/>
            </a:endParaRPr>
          </a:p>
        </p:txBody>
      </p:sp>
      <p:pic>
        <p:nvPicPr>
          <p:cNvPr id="3" name="図 2">
            <a:extLst>
              <a:ext uri="{FF2B5EF4-FFF2-40B4-BE49-F238E27FC236}">
                <a16:creationId xmlns:a16="http://schemas.microsoft.com/office/drawing/2014/main" id="{C540B219-C567-644A-BAA2-D7D1CCD97137}"/>
              </a:ext>
            </a:extLst>
          </p:cNvPr>
          <p:cNvPicPr>
            <a:picLocks noChangeAspect="1"/>
          </p:cNvPicPr>
          <p:nvPr/>
        </p:nvPicPr>
        <p:blipFill>
          <a:blip r:embed="rId2"/>
          <a:stretch>
            <a:fillRect/>
          </a:stretch>
        </p:blipFill>
        <p:spPr>
          <a:xfrm>
            <a:off x="512580" y="5047772"/>
            <a:ext cx="1080000" cy="1080000"/>
          </a:xfrm>
          <a:prstGeom prst="rect">
            <a:avLst/>
          </a:prstGeom>
        </p:spPr>
      </p:pic>
      <p:pic>
        <p:nvPicPr>
          <p:cNvPr id="7" name="図 6">
            <a:extLst>
              <a:ext uri="{FF2B5EF4-FFF2-40B4-BE49-F238E27FC236}">
                <a16:creationId xmlns:a16="http://schemas.microsoft.com/office/drawing/2014/main" id="{FC273389-368E-8046-944F-33C0A132BA4B}"/>
              </a:ext>
            </a:extLst>
          </p:cNvPr>
          <p:cNvPicPr>
            <a:picLocks noChangeAspect="1"/>
          </p:cNvPicPr>
          <p:nvPr/>
        </p:nvPicPr>
        <p:blipFill>
          <a:blip r:embed="rId3"/>
          <a:stretch>
            <a:fillRect/>
          </a:stretch>
        </p:blipFill>
        <p:spPr>
          <a:xfrm>
            <a:off x="512580" y="3451954"/>
            <a:ext cx="1080000" cy="1080000"/>
          </a:xfrm>
          <a:prstGeom prst="rect">
            <a:avLst/>
          </a:prstGeom>
        </p:spPr>
      </p:pic>
      <p:sp>
        <p:nvSpPr>
          <p:cNvPr id="38" name="テキスト ボックス 37">
            <a:extLst>
              <a:ext uri="{FF2B5EF4-FFF2-40B4-BE49-F238E27FC236}">
                <a16:creationId xmlns:a16="http://schemas.microsoft.com/office/drawing/2014/main" id="{590733FD-C12D-FC4B-BF1B-FB3834DEDBCA}"/>
              </a:ext>
            </a:extLst>
          </p:cNvPr>
          <p:cNvSpPr txBox="1"/>
          <p:nvPr/>
        </p:nvSpPr>
        <p:spPr>
          <a:xfrm>
            <a:off x="9390792" y="4342622"/>
            <a:ext cx="2377703" cy="369332"/>
          </a:xfrm>
          <a:prstGeom prst="rect">
            <a:avLst/>
          </a:prstGeom>
          <a:noFill/>
        </p:spPr>
        <p:txBody>
          <a:bodyPr wrap="none" rtlCol="0">
            <a:spAutoFit/>
          </a:bodyPr>
          <a:lstStyle/>
          <a:p>
            <a:pPr algn="r"/>
            <a:r>
              <a:rPr kumimoji="1" lang="en-US" altLang="ja-JP" dirty="0">
                <a:latin typeface="+mn-ea"/>
              </a:rPr>
              <a:t>Alice’s environment</a:t>
            </a:r>
            <a:endParaRPr kumimoji="1" lang="ja-JP" altLang="en-US">
              <a:latin typeface="+mn-ea"/>
            </a:endParaRPr>
          </a:p>
        </p:txBody>
      </p:sp>
      <p:sp>
        <p:nvSpPr>
          <p:cNvPr id="39" name="テキスト ボックス 38">
            <a:extLst>
              <a:ext uri="{FF2B5EF4-FFF2-40B4-BE49-F238E27FC236}">
                <a16:creationId xmlns:a16="http://schemas.microsoft.com/office/drawing/2014/main" id="{8E0E1980-0C9B-7543-815C-5FD6C6DB86DC}"/>
              </a:ext>
            </a:extLst>
          </p:cNvPr>
          <p:cNvSpPr txBox="1"/>
          <p:nvPr/>
        </p:nvSpPr>
        <p:spPr>
          <a:xfrm>
            <a:off x="9482163" y="5943106"/>
            <a:ext cx="2286332" cy="369332"/>
          </a:xfrm>
          <a:prstGeom prst="rect">
            <a:avLst/>
          </a:prstGeom>
          <a:noFill/>
        </p:spPr>
        <p:txBody>
          <a:bodyPr wrap="none" rtlCol="0">
            <a:spAutoFit/>
          </a:bodyPr>
          <a:lstStyle/>
          <a:p>
            <a:pPr algn="r"/>
            <a:r>
              <a:rPr kumimoji="1" lang="en-US" altLang="ja-JP" dirty="0">
                <a:latin typeface="+mn-ea"/>
              </a:rPr>
              <a:t>Bob’s environment</a:t>
            </a:r>
            <a:endParaRPr kumimoji="1" lang="ja-JP" altLang="en-US">
              <a:latin typeface="+mn-ea"/>
            </a:endParaRPr>
          </a:p>
        </p:txBody>
      </p:sp>
      <p:grpSp>
        <p:nvGrpSpPr>
          <p:cNvPr id="19" name="グループ化 18">
            <a:extLst>
              <a:ext uri="{FF2B5EF4-FFF2-40B4-BE49-F238E27FC236}">
                <a16:creationId xmlns:a16="http://schemas.microsoft.com/office/drawing/2014/main" id="{395FE3C5-56A4-1A49-84C4-A3CC22840DC0}"/>
              </a:ext>
            </a:extLst>
          </p:cNvPr>
          <p:cNvGrpSpPr/>
          <p:nvPr/>
        </p:nvGrpSpPr>
        <p:grpSpPr>
          <a:xfrm>
            <a:off x="2416479" y="5047772"/>
            <a:ext cx="1080000" cy="1080000"/>
            <a:chOff x="774032" y="4575977"/>
            <a:chExt cx="1080000" cy="1080000"/>
          </a:xfrm>
        </p:grpSpPr>
        <p:sp>
          <p:nvSpPr>
            <p:cNvPr id="14" name="円柱 13">
              <a:extLst>
                <a:ext uri="{FF2B5EF4-FFF2-40B4-BE49-F238E27FC236}">
                  <a16:creationId xmlns:a16="http://schemas.microsoft.com/office/drawing/2014/main" id="{B36E3B1C-9C24-904B-8FE7-2241027206A0}"/>
                </a:ext>
              </a:extLst>
            </p:cNvPr>
            <p:cNvSpPr/>
            <p:nvPr/>
          </p:nvSpPr>
          <p:spPr>
            <a:xfrm>
              <a:off x="774032" y="4575977"/>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5916ED36-05E0-E740-8BC5-0BBF36446948}"/>
                </a:ext>
              </a:extLst>
            </p:cNvPr>
            <p:cNvPicPr>
              <a:picLocks noChangeAspect="1"/>
            </p:cNvPicPr>
            <p:nvPr/>
          </p:nvPicPr>
          <p:blipFill>
            <a:blip r:embed="rId4"/>
            <a:stretch>
              <a:fillRect/>
            </a:stretch>
          </p:blipFill>
          <p:spPr>
            <a:xfrm>
              <a:off x="1134032" y="4935977"/>
              <a:ext cx="360000" cy="360000"/>
            </a:xfrm>
            <a:prstGeom prst="rect">
              <a:avLst/>
            </a:prstGeom>
          </p:spPr>
        </p:pic>
      </p:grpSp>
      <p:grpSp>
        <p:nvGrpSpPr>
          <p:cNvPr id="20" name="グループ化 19">
            <a:extLst>
              <a:ext uri="{FF2B5EF4-FFF2-40B4-BE49-F238E27FC236}">
                <a16:creationId xmlns:a16="http://schemas.microsoft.com/office/drawing/2014/main" id="{AC8BFC8A-9969-9245-B9B5-C45DE552B6A6}"/>
              </a:ext>
            </a:extLst>
          </p:cNvPr>
          <p:cNvGrpSpPr/>
          <p:nvPr/>
        </p:nvGrpSpPr>
        <p:grpSpPr>
          <a:xfrm>
            <a:off x="2419397" y="3451954"/>
            <a:ext cx="1080000" cy="1080000"/>
            <a:chOff x="776950" y="3231096"/>
            <a:chExt cx="1080000" cy="1080000"/>
          </a:xfrm>
        </p:grpSpPr>
        <p:sp>
          <p:nvSpPr>
            <p:cNvPr id="11" name="円柱 10">
              <a:extLst>
                <a:ext uri="{FF2B5EF4-FFF2-40B4-BE49-F238E27FC236}">
                  <a16:creationId xmlns:a16="http://schemas.microsoft.com/office/drawing/2014/main" id="{4D240F66-C21D-B044-BFD2-808BA6E84931}"/>
                </a:ext>
              </a:extLst>
            </p:cNvPr>
            <p:cNvSpPr/>
            <p:nvPr/>
          </p:nvSpPr>
          <p:spPr>
            <a:xfrm>
              <a:off x="776950" y="3231096"/>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B3D27EC-3B69-2B49-9FA3-4CDDD1F28BCF}"/>
                </a:ext>
              </a:extLst>
            </p:cNvPr>
            <p:cNvPicPr>
              <a:picLocks noChangeAspect="1"/>
            </p:cNvPicPr>
            <p:nvPr/>
          </p:nvPicPr>
          <p:blipFill>
            <a:blip r:embed="rId4"/>
            <a:stretch>
              <a:fillRect/>
            </a:stretch>
          </p:blipFill>
          <p:spPr>
            <a:xfrm>
              <a:off x="1126725" y="3591096"/>
              <a:ext cx="360000" cy="360000"/>
            </a:xfrm>
            <a:prstGeom prst="rect">
              <a:avLst/>
            </a:prstGeom>
          </p:spPr>
        </p:pic>
      </p:grpSp>
      <p:sp>
        <p:nvSpPr>
          <p:cNvPr id="16" name="円柱 15">
            <a:extLst>
              <a:ext uri="{FF2B5EF4-FFF2-40B4-BE49-F238E27FC236}">
                <a16:creationId xmlns:a16="http://schemas.microsoft.com/office/drawing/2014/main" id="{27564EC9-60FF-394A-A644-7A562CC770B3}"/>
              </a:ext>
            </a:extLst>
          </p:cNvPr>
          <p:cNvSpPr/>
          <p:nvPr/>
        </p:nvSpPr>
        <p:spPr>
          <a:xfrm>
            <a:off x="2416479" y="1825559"/>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323E04BD-A3F1-6842-9476-F538E33443C3}"/>
              </a:ext>
            </a:extLst>
          </p:cNvPr>
          <p:cNvSpPr txBox="1"/>
          <p:nvPr/>
        </p:nvSpPr>
        <p:spPr>
          <a:xfrm>
            <a:off x="10950642" y="2717408"/>
            <a:ext cx="817853" cy="369332"/>
          </a:xfrm>
          <a:prstGeom prst="rect">
            <a:avLst/>
          </a:prstGeom>
          <a:noFill/>
        </p:spPr>
        <p:txBody>
          <a:bodyPr wrap="none" rtlCol="0">
            <a:spAutoFit/>
          </a:bodyPr>
          <a:lstStyle/>
          <a:p>
            <a:pPr algn="r"/>
            <a:r>
              <a:rPr kumimoji="1" lang="en-US" altLang="ja-JP" dirty="0">
                <a:latin typeface="+mn-ea"/>
              </a:rPr>
              <a:t>origin</a:t>
            </a:r>
            <a:endParaRPr kumimoji="1" lang="ja-JP" altLang="en-US">
              <a:latin typeface="+mn-ea"/>
            </a:endParaRPr>
          </a:p>
        </p:txBody>
      </p:sp>
      <p:sp>
        <p:nvSpPr>
          <p:cNvPr id="143" name="テキスト ボックス 142">
            <a:extLst>
              <a:ext uri="{FF2B5EF4-FFF2-40B4-BE49-F238E27FC236}">
                <a16:creationId xmlns:a16="http://schemas.microsoft.com/office/drawing/2014/main" id="{B04AC8C5-DFB8-2D40-955F-1B51EAA65BD4}"/>
              </a:ext>
            </a:extLst>
          </p:cNvPr>
          <p:cNvSpPr txBox="1"/>
          <p:nvPr/>
        </p:nvSpPr>
        <p:spPr>
          <a:xfrm>
            <a:off x="10692393" y="5626804"/>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grpSp>
        <p:nvGrpSpPr>
          <p:cNvPr id="268" name="グループ化 267">
            <a:extLst>
              <a:ext uri="{FF2B5EF4-FFF2-40B4-BE49-F238E27FC236}">
                <a16:creationId xmlns:a16="http://schemas.microsoft.com/office/drawing/2014/main" id="{29673912-BE7B-3A4B-A4D8-20F5CA99E51A}"/>
              </a:ext>
            </a:extLst>
          </p:cNvPr>
          <p:cNvGrpSpPr/>
          <p:nvPr/>
        </p:nvGrpSpPr>
        <p:grpSpPr>
          <a:xfrm>
            <a:off x="3492393" y="5757470"/>
            <a:ext cx="7200000" cy="108000"/>
            <a:chOff x="3492393" y="5757470"/>
            <a:chExt cx="7200000" cy="108000"/>
          </a:xfrm>
        </p:grpSpPr>
        <p:cxnSp>
          <p:nvCxnSpPr>
            <p:cNvPr id="142" name="直線矢印コネクタ 141">
              <a:extLst>
                <a:ext uri="{FF2B5EF4-FFF2-40B4-BE49-F238E27FC236}">
                  <a16:creationId xmlns:a16="http://schemas.microsoft.com/office/drawing/2014/main" id="{854E0831-9BB8-B240-B1C9-6C22BCEFECCC}"/>
                </a:ext>
              </a:extLst>
            </p:cNvPr>
            <p:cNvCxnSpPr>
              <a:cxnSpLocks/>
            </p:cNvCxnSpPr>
            <p:nvPr/>
          </p:nvCxnSpPr>
          <p:spPr>
            <a:xfrm>
              <a:off x="3492393" y="5811470"/>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円/楕円 143">
              <a:extLst>
                <a:ext uri="{FF2B5EF4-FFF2-40B4-BE49-F238E27FC236}">
                  <a16:creationId xmlns:a16="http://schemas.microsoft.com/office/drawing/2014/main" id="{55D078D1-995A-7343-AC2C-DAA0878AD89B}"/>
                </a:ext>
              </a:extLst>
            </p:cNvPr>
            <p:cNvSpPr/>
            <p:nvPr/>
          </p:nvSpPr>
          <p:spPr>
            <a:xfrm>
              <a:off x="3687552" y="5757470"/>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a:extLst>
                <a:ext uri="{FF2B5EF4-FFF2-40B4-BE49-F238E27FC236}">
                  <a16:creationId xmlns:a16="http://schemas.microsoft.com/office/drawing/2014/main" id="{9597A542-6C6D-CA49-B049-BDB04A5CD661}"/>
                </a:ext>
              </a:extLst>
            </p:cNvPr>
            <p:cNvSpPr/>
            <p:nvPr/>
          </p:nvSpPr>
          <p:spPr>
            <a:xfrm>
              <a:off x="3924635" y="5757470"/>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3" name="グループ化 182">
            <a:extLst>
              <a:ext uri="{FF2B5EF4-FFF2-40B4-BE49-F238E27FC236}">
                <a16:creationId xmlns:a16="http://schemas.microsoft.com/office/drawing/2014/main" id="{1C7812D2-9A2E-D34A-868E-BF55CB4FCC59}"/>
              </a:ext>
            </a:extLst>
          </p:cNvPr>
          <p:cNvGrpSpPr/>
          <p:nvPr/>
        </p:nvGrpSpPr>
        <p:grpSpPr>
          <a:xfrm>
            <a:off x="3980620" y="3770285"/>
            <a:ext cx="1429989" cy="411305"/>
            <a:chOff x="3980620" y="3770285"/>
            <a:chExt cx="1429989" cy="411305"/>
          </a:xfrm>
        </p:grpSpPr>
        <p:cxnSp>
          <p:nvCxnSpPr>
            <p:cNvPr id="173" name="直線コネクタ 172">
              <a:extLst>
                <a:ext uri="{FF2B5EF4-FFF2-40B4-BE49-F238E27FC236}">
                  <a16:creationId xmlns:a16="http://schemas.microsoft.com/office/drawing/2014/main" id="{C56C115D-1C45-9343-B2C3-4A16E0A97F4D}"/>
                </a:ext>
              </a:extLst>
            </p:cNvPr>
            <p:cNvCxnSpPr/>
            <p:nvPr/>
          </p:nvCxnSpPr>
          <p:spPr>
            <a:xfrm flipH="1">
              <a:off x="3980620" y="3821590"/>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矢印コネクタ 174">
              <a:extLst>
                <a:ext uri="{FF2B5EF4-FFF2-40B4-BE49-F238E27FC236}">
                  <a16:creationId xmlns:a16="http://schemas.microsoft.com/office/drawing/2014/main" id="{4E4B2E6E-3BC0-7A48-8D2C-9E280F4B3114}"/>
                </a:ext>
              </a:extLst>
            </p:cNvPr>
            <p:cNvCxnSpPr/>
            <p:nvPr/>
          </p:nvCxnSpPr>
          <p:spPr>
            <a:xfrm>
              <a:off x="4330609" y="3827001"/>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円/楕円 113">
              <a:extLst>
                <a:ext uri="{FF2B5EF4-FFF2-40B4-BE49-F238E27FC236}">
                  <a16:creationId xmlns:a16="http://schemas.microsoft.com/office/drawing/2014/main" id="{4616E60E-E37A-184D-BA21-874AE47114F7}"/>
                </a:ext>
              </a:extLst>
            </p:cNvPr>
            <p:cNvSpPr/>
            <p:nvPr/>
          </p:nvSpPr>
          <p:spPr>
            <a:xfrm>
              <a:off x="4400803"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a:extLst>
                <a:ext uri="{FF2B5EF4-FFF2-40B4-BE49-F238E27FC236}">
                  <a16:creationId xmlns:a16="http://schemas.microsoft.com/office/drawing/2014/main" id="{B9F5FA22-5C0B-314F-BD5F-B97D65B52D68}"/>
                </a:ext>
              </a:extLst>
            </p:cNvPr>
            <p:cNvSpPr/>
            <p:nvPr/>
          </p:nvSpPr>
          <p:spPr>
            <a:xfrm>
              <a:off x="4874969"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897B7DF5-90FD-ED46-BE8E-92EC71A09E7F}"/>
                </a:ext>
              </a:extLst>
            </p:cNvPr>
            <p:cNvSpPr/>
            <p:nvPr/>
          </p:nvSpPr>
          <p:spPr>
            <a:xfrm>
              <a:off x="5112052"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7C883DF2-D7C4-3441-BD2C-69C55B5C7D71}"/>
                </a:ext>
              </a:extLst>
            </p:cNvPr>
            <p:cNvSpPr/>
            <p:nvPr/>
          </p:nvSpPr>
          <p:spPr>
            <a:xfrm>
              <a:off x="4637886"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7" name="グループ化 266">
            <a:extLst>
              <a:ext uri="{FF2B5EF4-FFF2-40B4-BE49-F238E27FC236}">
                <a16:creationId xmlns:a16="http://schemas.microsoft.com/office/drawing/2014/main" id="{B74CD1D2-1F4C-FD4F-8169-0759E6DF1666}"/>
              </a:ext>
            </a:extLst>
          </p:cNvPr>
          <p:cNvGrpSpPr/>
          <p:nvPr/>
        </p:nvGrpSpPr>
        <p:grpSpPr>
          <a:xfrm>
            <a:off x="3494395" y="4002138"/>
            <a:ext cx="8171741" cy="369332"/>
            <a:chOff x="3494395" y="4002138"/>
            <a:chExt cx="8171741" cy="369332"/>
          </a:xfrm>
        </p:grpSpPr>
        <p:cxnSp>
          <p:nvCxnSpPr>
            <p:cNvPr id="111" name="直線矢印コネクタ 110">
              <a:extLst>
                <a:ext uri="{FF2B5EF4-FFF2-40B4-BE49-F238E27FC236}">
                  <a16:creationId xmlns:a16="http://schemas.microsoft.com/office/drawing/2014/main" id="{0720E052-2501-314A-AC40-A825B3E4EBEA}"/>
                </a:ext>
              </a:extLst>
            </p:cNvPr>
            <p:cNvCxnSpPr>
              <a:cxnSpLocks/>
            </p:cNvCxnSpPr>
            <p:nvPr/>
          </p:nvCxnSpPr>
          <p:spPr>
            <a:xfrm>
              <a:off x="3494395" y="4186804"/>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C0B73F4D-3276-3E4B-8714-2B36335A73C1}"/>
                </a:ext>
              </a:extLst>
            </p:cNvPr>
            <p:cNvSpPr txBox="1"/>
            <p:nvPr/>
          </p:nvSpPr>
          <p:spPr>
            <a:xfrm>
              <a:off x="10694395" y="4002138"/>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sp>
          <p:nvSpPr>
            <p:cNvPr id="113" name="円/楕円 112">
              <a:extLst>
                <a:ext uri="{FF2B5EF4-FFF2-40B4-BE49-F238E27FC236}">
                  <a16:creationId xmlns:a16="http://schemas.microsoft.com/office/drawing/2014/main" id="{151A31FC-8AC9-5042-82D7-64F36695BBB6}"/>
                </a:ext>
              </a:extLst>
            </p:cNvPr>
            <p:cNvSpPr/>
            <p:nvPr/>
          </p:nvSpPr>
          <p:spPr>
            <a:xfrm>
              <a:off x="3689554" y="413280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a:extLst>
                <a:ext uri="{FF2B5EF4-FFF2-40B4-BE49-F238E27FC236}">
                  <a16:creationId xmlns:a16="http://schemas.microsoft.com/office/drawing/2014/main" id="{7B68174D-835D-5C4C-928F-D750F84DF6CC}"/>
                </a:ext>
              </a:extLst>
            </p:cNvPr>
            <p:cNvSpPr/>
            <p:nvPr/>
          </p:nvSpPr>
          <p:spPr>
            <a:xfrm>
              <a:off x="3926637" y="413280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8" name="テキスト ボックス 177">
            <a:extLst>
              <a:ext uri="{FF2B5EF4-FFF2-40B4-BE49-F238E27FC236}">
                <a16:creationId xmlns:a16="http://schemas.microsoft.com/office/drawing/2014/main" id="{BE3E8704-34D8-AD4E-9598-CAACF42E63E7}"/>
              </a:ext>
            </a:extLst>
          </p:cNvPr>
          <p:cNvSpPr txBox="1"/>
          <p:nvPr/>
        </p:nvSpPr>
        <p:spPr>
          <a:xfrm>
            <a:off x="3218897" y="2802164"/>
            <a:ext cx="1029449" cy="369332"/>
          </a:xfrm>
          <a:prstGeom prst="rect">
            <a:avLst/>
          </a:prstGeom>
          <a:noFill/>
        </p:spPr>
        <p:txBody>
          <a:bodyPr wrap="none" rtlCol="0">
            <a:spAutoFit/>
          </a:bodyPr>
          <a:lstStyle/>
          <a:p>
            <a:r>
              <a:rPr kumimoji="1" lang="en-US" altLang="ja-JP" dirty="0">
                <a:latin typeface="+mn-ea"/>
              </a:rPr>
              <a:t>commit</a:t>
            </a:r>
            <a:endParaRPr kumimoji="1" lang="ja-JP" altLang="en-US">
              <a:latin typeface="+mn-ea"/>
            </a:endParaRPr>
          </a:p>
        </p:txBody>
      </p:sp>
      <p:cxnSp>
        <p:nvCxnSpPr>
          <p:cNvPr id="180" name="直線コネクタ 179">
            <a:extLst>
              <a:ext uri="{FF2B5EF4-FFF2-40B4-BE49-F238E27FC236}">
                <a16:creationId xmlns:a16="http://schemas.microsoft.com/office/drawing/2014/main" id="{D9A2E080-8AD8-7F43-99A1-3FE18B569471}"/>
              </a:ext>
            </a:extLst>
          </p:cNvPr>
          <p:cNvCxnSpPr>
            <a:cxnSpLocks/>
            <a:stCxn id="81" idx="4"/>
            <a:endCxn id="178" idx="0"/>
          </p:cNvCxnSpPr>
          <p:nvPr/>
        </p:nvCxnSpPr>
        <p:spPr>
          <a:xfrm>
            <a:off x="3732938" y="2618702"/>
            <a:ext cx="684" cy="183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A56CC74-2460-8E44-B67D-BC066B2ED93A}"/>
              </a:ext>
            </a:extLst>
          </p:cNvPr>
          <p:cNvGrpSpPr/>
          <p:nvPr/>
        </p:nvGrpSpPr>
        <p:grpSpPr>
          <a:xfrm>
            <a:off x="3980620" y="2137164"/>
            <a:ext cx="1429989" cy="411305"/>
            <a:chOff x="3980620" y="3770285"/>
            <a:chExt cx="1429989" cy="411305"/>
          </a:xfrm>
        </p:grpSpPr>
        <p:cxnSp>
          <p:nvCxnSpPr>
            <p:cNvPr id="196" name="直線コネクタ 195">
              <a:extLst>
                <a:ext uri="{FF2B5EF4-FFF2-40B4-BE49-F238E27FC236}">
                  <a16:creationId xmlns:a16="http://schemas.microsoft.com/office/drawing/2014/main" id="{0827CFDB-CFA8-1F40-811D-18D86B5C30AE}"/>
                </a:ext>
              </a:extLst>
            </p:cNvPr>
            <p:cNvCxnSpPr/>
            <p:nvPr/>
          </p:nvCxnSpPr>
          <p:spPr>
            <a:xfrm flipH="1">
              <a:off x="3980620" y="3821590"/>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68037E70-262E-2149-8850-C15A63963460}"/>
                </a:ext>
              </a:extLst>
            </p:cNvPr>
            <p:cNvCxnSpPr/>
            <p:nvPr/>
          </p:nvCxnSpPr>
          <p:spPr>
            <a:xfrm>
              <a:off x="4330609" y="3827001"/>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円/楕円 197">
              <a:extLst>
                <a:ext uri="{FF2B5EF4-FFF2-40B4-BE49-F238E27FC236}">
                  <a16:creationId xmlns:a16="http://schemas.microsoft.com/office/drawing/2014/main" id="{D37FD386-163D-3943-8A64-579C6B5AAD3D}"/>
                </a:ext>
              </a:extLst>
            </p:cNvPr>
            <p:cNvSpPr/>
            <p:nvPr/>
          </p:nvSpPr>
          <p:spPr>
            <a:xfrm>
              <a:off x="4400803"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a:extLst>
                <a:ext uri="{FF2B5EF4-FFF2-40B4-BE49-F238E27FC236}">
                  <a16:creationId xmlns:a16="http://schemas.microsoft.com/office/drawing/2014/main" id="{E3AEC3CD-E51A-9D41-8725-BC8EF1FF2193}"/>
                </a:ext>
              </a:extLst>
            </p:cNvPr>
            <p:cNvSpPr/>
            <p:nvPr/>
          </p:nvSpPr>
          <p:spPr>
            <a:xfrm>
              <a:off x="4874969"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a:extLst>
                <a:ext uri="{FF2B5EF4-FFF2-40B4-BE49-F238E27FC236}">
                  <a16:creationId xmlns:a16="http://schemas.microsoft.com/office/drawing/2014/main" id="{13CEBE58-9451-8B49-A1F2-CCF99DFD2F4E}"/>
                </a:ext>
              </a:extLst>
            </p:cNvPr>
            <p:cNvSpPr/>
            <p:nvPr/>
          </p:nvSpPr>
          <p:spPr>
            <a:xfrm>
              <a:off x="5112052"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a:extLst>
                <a:ext uri="{FF2B5EF4-FFF2-40B4-BE49-F238E27FC236}">
                  <a16:creationId xmlns:a16="http://schemas.microsoft.com/office/drawing/2014/main" id="{C1F242BC-1BD4-8745-B3FD-B04BA393F7A9}"/>
                </a:ext>
              </a:extLst>
            </p:cNvPr>
            <p:cNvSpPr/>
            <p:nvPr/>
          </p:nvSpPr>
          <p:spPr>
            <a:xfrm>
              <a:off x="4637886"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6" name="グループ化 265">
            <a:extLst>
              <a:ext uri="{FF2B5EF4-FFF2-40B4-BE49-F238E27FC236}">
                <a16:creationId xmlns:a16="http://schemas.microsoft.com/office/drawing/2014/main" id="{F5C02D84-8A77-DF4E-BE9F-4F3A0E7AAD64}"/>
              </a:ext>
            </a:extLst>
          </p:cNvPr>
          <p:cNvGrpSpPr/>
          <p:nvPr/>
        </p:nvGrpSpPr>
        <p:grpSpPr>
          <a:xfrm>
            <a:off x="3483779" y="2380036"/>
            <a:ext cx="8171741" cy="369332"/>
            <a:chOff x="3483779" y="2380036"/>
            <a:chExt cx="8171741" cy="369332"/>
          </a:xfrm>
        </p:grpSpPr>
        <p:cxnSp>
          <p:nvCxnSpPr>
            <p:cNvPr id="50" name="直線矢印コネクタ 49">
              <a:extLst>
                <a:ext uri="{FF2B5EF4-FFF2-40B4-BE49-F238E27FC236}">
                  <a16:creationId xmlns:a16="http://schemas.microsoft.com/office/drawing/2014/main" id="{3FF4CEF3-2DF1-FE4A-A6E7-29CCDBE320E7}"/>
                </a:ext>
              </a:extLst>
            </p:cNvPr>
            <p:cNvCxnSpPr>
              <a:cxnSpLocks/>
            </p:cNvCxnSpPr>
            <p:nvPr/>
          </p:nvCxnSpPr>
          <p:spPr>
            <a:xfrm>
              <a:off x="3483779" y="2564702"/>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E7B113F-AC7C-F643-91FD-794489EF8AB5}"/>
                </a:ext>
              </a:extLst>
            </p:cNvPr>
            <p:cNvSpPr txBox="1"/>
            <p:nvPr/>
          </p:nvSpPr>
          <p:spPr>
            <a:xfrm>
              <a:off x="10683779" y="2380036"/>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sp>
          <p:nvSpPr>
            <p:cNvPr id="81" name="円/楕円 80">
              <a:extLst>
                <a:ext uri="{FF2B5EF4-FFF2-40B4-BE49-F238E27FC236}">
                  <a16:creationId xmlns:a16="http://schemas.microsoft.com/office/drawing/2014/main" id="{B47BE033-8C32-7046-AF52-EA8C3F39C928}"/>
                </a:ext>
              </a:extLst>
            </p:cNvPr>
            <p:cNvSpPr/>
            <p:nvPr/>
          </p:nvSpPr>
          <p:spPr>
            <a:xfrm>
              <a:off x="3678938" y="2510702"/>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a:extLst>
                <a:ext uri="{FF2B5EF4-FFF2-40B4-BE49-F238E27FC236}">
                  <a16:creationId xmlns:a16="http://schemas.microsoft.com/office/drawing/2014/main" id="{9C6E0790-B705-D249-808C-50941CD02AE7}"/>
                </a:ext>
              </a:extLst>
            </p:cNvPr>
            <p:cNvSpPr/>
            <p:nvPr/>
          </p:nvSpPr>
          <p:spPr>
            <a:xfrm>
              <a:off x="3916021" y="2510702"/>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2" name="図 201">
            <a:extLst>
              <a:ext uri="{FF2B5EF4-FFF2-40B4-BE49-F238E27FC236}">
                <a16:creationId xmlns:a16="http://schemas.microsoft.com/office/drawing/2014/main" id="{445E0656-6125-D44F-B536-A7489C28CC79}"/>
              </a:ext>
            </a:extLst>
          </p:cNvPr>
          <p:cNvPicPr>
            <a:picLocks noChangeAspect="1"/>
          </p:cNvPicPr>
          <p:nvPr/>
        </p:nvPicPr>
        <p:blipFill>
          <a:blip r:embed="rId5"/>
          <a:stretch>
            <a:fillRect/>
          </a:stretch>
        </p:blipFill>
        <p:spPr>
          <a:xfrm>
            <a:off x="5449233" y="2017449"/>
            <a:ext cx="269966" cy="360000"/>
          </a:xfrm>
          <a:prstGeom prst="rect">
            <a:avLst/>
          </a:prstGeom>
        </p:spPr>
      </p:pic>
      <p:sp>
        <p:nvSpPr>
          <p:cNvPr id="203" name="角丸四角形 202">
            <a:extLst>
              <a:ext uri="{FF2B5EF4-FFF2-40B4-BE49-F238E27FC236}">
                <a16:creationId xmlns:a16="http://schemas.microsoft.com/office/drawing/2014/main" id="{7C0E9A77-F844-D84E-914D-B0F11A5683C1}"/>
              </a:ext>
            </a:extLst>
          </p:cNvPr>
          <p:cNvSpPr/>
          <p:nvPr/>
        </p:nvSpPr>
        <p:spPr>
          <a:xfrm>
            <a:off x="4321133" y="2020613"/>
            <a:ext cx="1080000" cy="358151"/>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テキスト ボックス 204">
            <a:extLst>
              <a:ext uri="{FF2B5EF4-FFF2-40B4-BE49-F238E27FC236}">
                <a16:creationId xmlns:a16="http://schemas.microsoft.com/office/drawing/2014/main" id="{FECDCFE2-B8A5-DC4F-96B9-53B1E0FCE424}"/>
              </a:ext>
            </a:extLst>
          </p:cNvPr>
          <p:cNvSpPr txBox="1"/>
          <p:nvPr/>
        </p:nvSpPr>
        <p:spPr>
          <a:xfrm>
            <a:off x="4809039" y="1640449"/>
            <a:ext cx="885179" cy="369332"/>
          </a:xfrm>
          <a:prstGeom prst="rect">
            <a:avLst/>
          </a:prstGeom>
          <a:noFill/>
        </p:spPr>
        <p:txBody>
          <a:bodyPr wrap="none" rtlCol="0">
            <a:spAutoFit/>
          </a:bodyPr>
          <a:lstStyle/>
          <a:p>
            <a:r>
              <a:rPr kumimoji="1" lang="en-US" altLang="ja-JP" dirty="0">
                <a:latin typeface="+mn-ea"/>
              </a:rPr>
              <a:t>create</a:t>
            </a:r>
            <a:endParaRPr kumimoji="1" lang="ja-JP" altLang="en-US">
              <a:latin typeface="+mn-ea"/>
            </a:endParaRPr>
          </a:p>
        </p:txBody>
      </p:sp>
      <p:sp>
        <p:nvSpPr>
          <p:cNvPr id="215" name="テキスト ボックス 214">
            <a:extLst>
              <a:ext uri="{FF2B5EF4-FFF2-40B4-BE49-F238E27FC236}">
                <a16:creationId xmlns:a16="http://schemas.microsoft.com/office/drawing/2014/main" id="{5AC45BAC-14C4-F740-9A88-E43A40463D49}"/>
              </a:ext>
            </a:extLst>
          </p:cNvPr>
          <p:cNvSpPr txBox="1"/>
          <p:nvPr/>
        </p:nvSpPr>
        <p:spPr>
          <a:xfrm>
            <a:off x="6477947" y="1763571"/>
            <a:ext cx="926857" cy="369332"/>
          </a:xfrm>
          <a:prstGeom prst="rect">
            <a:avLst/>
          </a:prstGeom>
          <a:noFill/>
        </p:spPr>
        <p:txBody>
          <a:bodyPr wrap="none" rtlCol="0">
            <a:spAutoFit/>
          </a:bodyPr>
          <a:lstStyle/>
          <a:p>
            <a:r>
              <a:rPr kumimoji="1" lang="en-US" altLang="ja-JP" dirty="0">
                <a:latin typeface="+mn-ea"/>
              </a:rPr>
              <a:t>review</a:t>
            </a:r>
            <a:endParaRPr kumimoji="1" lang="ja-JP" altLang="en-US">
              <a:latin typeface="+mn-ea"/>
            </a:endParaRPr>
          </a:p>
        </p:txBody>
      </p:sp>
      <p:pic>
        <p:nvPicPr>
          <p:cNvPr id="216" name="図 215">
            <a:extLst>
              <a:ext uri="{FF2B5EF4-FFF2-40B4-BE49-F238E27FC236}">
                <a16:creationId xmlns:a16="http://schemas.microsoft.com/office/drawing/2014/main" id="{6B4DC3B2-BD7F-7843-9CF2-0296E8A8DB09}"/>
              </a:ext>
            </a:extLst>
          </p:cNvPr>
          <p:cNvPicPr>
            <a:picLocks noChangeAspect="1"/>
          </p:cNvPicPr>
          <p:nvPr/>
        </p:nvPicPr>
        <p:blipFill>
          <a:blip r:embed="rId6"/>
          <a:stretch>
            <a:fillRect/>
          </a:stretch>
        </p:blipFill>
        <p:spPr>
          <a:xfrm>
            <a:off x="2773393" y="2190441"/>
            <a:ext cx="360000" cy="360000"/>
          </a:xfrm>
          <a:prstGeom prst="rect">
            <a:avLst/>
          </a:prstGeom>
        </p:spPr>
      </p:pic>
      <p:pic>
        <p:nvPicPr>
          <p:cNvPr id="217" name="図 216">
            <a:extLst>
              <a:ext uri="{FF2B5EF4-FFF2-40B4-BE49-F238E27FC236}">
                <a16:creationId xmlns:a16="http://schemas.microsoft.com/office/drawing/2014/main" id="{FA0A3B42-E174-4D42-AF13-4C7FE86F582D}"/>
              </a:ext>
            </a:extLst>
          </p:cNvPr>
          <p:cNvPicPr>
            <a:picLocks noChangeAspect="1"/>
          </p:cNvPicPr>
          <p:nvPr/>
        </p:nvPicPr>
        <p:blipFill>
          <a:blip r:embed="rId6"/>
          <a:stretch>
            <a:fillRect/>
          </a:stretch>
        </p:blipFill>
        <p:spPr>
          <a:xfrm>
            <a:off x="4498702" y="1639804"/>
            <a:ext cx="360000" cy="360000"/>
          </a:xfrm>
          <a:prstGeom prst="rect">
            <a:avLst/>
          </a:prstGeom>
        </p:spPr>
      </p:pic>
      <p:grpSp>
        <p:nvGrpSpPr>
          <p:cNvPr id="224" name="グループ化 223">
            <a:extLst>
              <a:ext uri="{FF2B5EF4-FFF2-40B4-BE49-F238E27FC236}">
                <a16:creationId xmlns:a16="http://schemas.microsoft.com/office/drawing/2014/main" id="{385EB116-7AB3-0C4E-9EDC-A86E4A63FD33}"/>
              </a:ext>
            </a:extLst>
          </p:cNvPr>
          <p:cNvGrpSpPr/>
          <p:nvPr/>
        </p:nvGrpSpPr>
        <p:grpSpPr>
          <a:xfrm>
            <a:off x="3634016" y="1649867"/>
            <a:ext cx="569834" cy="472896"/>
            <a:chOff x="5793091" y="1424477"/>
            <a:chExt cx="569834" cy="472896"/>
          </a:xfrm>
        </p:grpSpPr>
        <p:sp>
          <p:nvSpPr>
            <p:cNvPr id="218" name="角丸四角形吹き出し 217">
              <a:extLst>
                <a:ext uri="{FF2B5EF4-FFF2-40B4-BE49-F238E27FC236}">
                  <a16:creationId xmlns:a16="http://schemas.microsoft.com/office/drawing/2014/main" id="{A16CFE3E-0742-AB44-A9AC-45AF5B05BFFF}"/>
                </a:ext>
              </a:extLst>
            </p:cNvPr>
            <p:cNvSpPr/>
            <p:nvPr/>
          </p:nvSpPr>
          <p:spPr>
            <a:xfrm>
              <a:off x="5793091" y="1424477"/>
              <a:ext cx="569834" cy="472896"/>
            </a:xfrm>
            <a:prstGeom prst="wedgeRoundRectCallout">
              <a:avLst>
                <a:gd name="adj1" fmla="val 91816"/>
                <a:gd name="adj2" fmla="val -6950"/>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6" name="図 205">
              <a:extLst>
                <a:ext uri="{FF2B5EF4-FFF2-40B4-BE49-F238E27FC236}">
                  <a16:creationId xmlns:a16="http://schemas.microsoft.com/office/drawing/2014/main" id="{18568DDE-023B-904F-9F90-DF739BCD383B}"/>
                </a:ext>
              </a:extLst>
            </p:cNvPr>
            <p:cNvPicPr>
              <a:picLocks noChangeAspect="1"/>
            </p:cNvPicPr>
            <p:nvPr/>
          </p:nvPicPr>
          <p:blipFill>
            <a:blip r:embed="rId3"/>
            <a:stretch>
              <a:fillRect/>
            </a:stretch>
          </p:blipFill>
          <p:spPr>
            <a:xfrm>
              <a:off x="5823301" y="1470652"/>
              <a:ext cx="360000" cy="360000"/>
            </a:xfrm>
            <a:prstGeom prst="rect">
              <a:avLst/>
            </a:prstGeom>
          </p:spPr>
        </p:pic>
        <p:pic>
          <p:nvPicPr>
            <p:cNvPr id="207" name="図 206">
              <a:extLst>
                <a:ext uri="{FF2B5EF4-FFF2-40B4-BE49-F238E27FC236}">
                  <a16:creationId xmlns:a16="http://schemas.microsoft.com/office/drawing/2014/main" id="{5AC69D91-B8F5-7947-8194-C00B9FAEFF77}"/>
                </a:ext>
              </a:extLst>
            </p:cNvPr>
            <p:cNvPicPr>
              <a:picLocks noChangeAspect="1"/>
            </p:cNvPicPr>
            <p:nvPr/>
          </p:nvPicPr>
          <p:blipFill>
            <a:blip r:embed="rId7"/>
            <a:stretch>
              <a:fillRect/>
            </a:stretch>
          </p:blipFill>
          <p:spPr>
            <a:xfrm>
              <a:off x="6114384" y="1470652"/>
              <a:ext cx="180000" cy="180000"/>
            </a:xfrm>
            <a:prstGeom prst="rect">
              <a:avLst/>
            </a:prstGeom>
          </p:spPr>
        </p:pic>
      </p:grpSp>
      <p:pic>
        <p:nvPicPr>
          <p:cNvPr id="219" name="図 218">
            <a:extLst>
              <a:ext uri="{FF2B5EF4-FFF2-40B4-BE49-F238E27FC236}">
                <a16:creationId xmlns:a16="http://schemas.microsoft.com/office/drawing/2014/main" id="{F28D1FAC-5B84-874B-AE90-082A6DB8D27A}"/>
              </a:ext>
            </a:extLst>
          </p:cNvPr>
          <p:cNvPicPr>
            <a:picLocks noChangeAspect="1"/>
          </p:cNvPicPr>
          <p:nvPr/>
        </p:nvPicPr>
        <p:blipFill>
          <a:blip r:embed="rId6"/>
          <a:stretch>
            <a:fillRect/>
          </a:stretch>
        </p:blipFill>
        <p:spPr>
          <a:xfrm>
            <a:off x="6163024" y="1768237"/>
            <a:ext cx="360000" cy="360000"/>
          </a:xfrm>
          <a:prstGeom prst="rect">
            <a:avLst/>
          </a:prstGeom>
        </p:spPr>
      </p:pic>
      <p:cxnSp>
        <p:nvCxnSpPr>
          <p:cNvPr id="221" name="直線矢印コネクタ 220">
            <a:extLst>
              <a:ext uri="{FF2B5EF4-FFF2-40B4-BE49-F238E27FC236}">
                <a16:creationId xmlns:a16="http://schemas.microsoft.com/office/drawing/2014/main" id="{577DEEC3-836C-DE44-BAEC-A1205BAF3C39}"/>
              </a:ext>
            </a:extLst>
          </p:cNvPr>
          <p:cNvCxnSpPr>
            <a:cxnSpLocks/>
          </p:cNvCxnSpPr>
          <p:nvPr/>
        </p:nvCxnSpPr>
        <p:spPr>
          <a:xfrm flipH="1">
            <a:off x="5740260" y="1950103"/>
            <a:ext cx="360000" cy="14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3" name="グループ化 222">
            <a:extLst>
              <a:ext uri="{FF2B5EF4-FFF2-40B4-BE49-F238E27FC236}">
                <a16:creationId xmlns:a16="http://schemas.microsoft.com/office/drawing/2014/main" id="{D2057C77-0AA6-EB46-B0B6-E6AF403CE40C}"/>
              </a:ext>
            </a:extLst>
          </p:cNvPr>
          <p:cNvGrpSpPr/>
          <p:nvPr/>
        </p:nvGrpSpPr>
        <p:grpSpPr>
          <a:xfrm>
            <a:off x="7434810" y="1527123"/>
            <a:ext cx="569834" cy="472896"/>
            <a:chOff x="6523024" y="1424477"/>
            <a:chExt cx="569834" cy="472896"/>
          </a:xfrm>
        </p:grpSpPr>
        <p:sp>
          <p:nvSpPr>
            <p:cNvPr id="222" name="角丸四角形吹き出し 221">
              <a:extLst>
                <a:ext uri="{FF2B5EF4-FFF2-40B4-BE49-F238E27FC236}">
                  <a16:creationId xmlns:a16="http://schemas.microsoft.com/office/drawing/2014/main" id="{337DBBEE-FE31-D340-B9A2-88C340D3B929}"/>
                </a:ext>
              </a:extLst>
            </p:cNvPr>
            <p:cNvSpPr/>
            <p:nvPr/>
          </p:nvSpPr>
          <p:spPr>
            <a:xfrm>
              <a:off x="6523024" y="1424477"/>
              <a:ext cx="569834" cy="472896"/>
            </a:xfrm>
            <a:prstGeom prst="wedgeRoundRectCallout">
              <a:avLst>
                <a:gd name="adj1" fmla="val -72263"/>
                <a:gd name="adj2" fmla="val 3279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8" name="図 207">
              <a:extLst>
                <a:ext uri="{FF2B5EF4-FFF2-40B4-BE49-F238E27FC236}">
                  <a16:creationId xmlns:a16="http://schemas.microsoft.com/office/drawing/2014/main" id="{06ECFDFB-7540-2543-98D3-7C7AB2E42C84}"/>
                </a:ext>
              </a:extLst>
            </p:cNvPr>
            <p:cNvPicPr>
              <a:picLocks noChangeAspect="1"/>
            </p:cNvPicPr>
            <p:nvPr/>
          </p:nvPicPr>
          <p:blipFill>
            <a:blip r:embed="rId2"/>
            <a:stretch>
              <a:fillRect/>
            </a:stretch>
          </p:blipFill>
          <p:spPr>
            <a:xfrm>
              <a:off x="6553234" y="1472622"/>
              <a:ext cx="360000" cy="360000"/>
            </a:xfrm>
            <a:prstGeom prst="rect">
              <a:avLst/>
            </a:prstGeom>
          </p:spPr>
        </p:pic>
        <p:pic>
          <p:nvPicPr>
            <p:cNvPr id="212" name="図 211">
              <a:extLst>
                <a:ext uri="{FF2B5EF4-FFF2-40B4-BE49-F238E27FC236}">
                  <a16:creationId xmlns:a16="http://schemas.microsoft.com/office/drawing/2014/main" id="{F7FBF739-F7D3-A145-ADB8-09E3773BE435}"/>
                </a:ext>
              </a:extLst>
            </p:cNvPr>
            <p:cNvPicPr>
              <a:picLocks noChangeAspect="1"/>
            </p:cNvPicPr>
            <p:nvPr/>
          </p:nvPicPr>
          <p:blipFill>
            <a:blip r:embed="rId8"/>
            <a:stretch>
              <a:fillRect/>
            </a:stretch>
          </p:blipFill>
          <p:spPr>
            <a:xfrm>
              <a:off x="6853444" y="1470050"/>
              <a:ext cx="180000" cy="180000"/>
            </a:xfrm>
            <a:prstGeom prst="rect">
              <a:avLst/>
            </a:prstGeom>
          </p:spPr>
        </p:pic>
      </p:grpSp>
      <p:grpSp>
        <p:nvGrpSpPr>
          <p:cNvPr id="229" name="グループ化 228">
            <a:extLst>
              <a:ext uri="{FF2B5EF4-FFF2-40B4-BE49-F238E27FC236}">
                <a16:creationId xmlns:a16="http://schemas.microsoft.com/office/drawing/2014/main" id="{B643069A-CDB2-2640-8AB3-E92A01E0099D}"/>
              </a:ext>
            </a:extLst>
          </p:cNvPr>
          <p:cNvGrpSpPr/>
          <p:nvPr/>
        </p:nvGrpSpPr>
        <p:grpSpPr>
          <a:xfrm>
            <a:off x="4398884" y="2505447"/>
            <a:ext cx="819249" cy="108000"/>
            <a:chOff x="4553203" y="2289564"/>
            <a:chExt cx="819249" cy="108000"/>
          </a:xfrm>
        </p:grpSpPr>
        <p:sp>
          <p:nvSpPr>
            <p:cNvPr id="225" name="円/楕円 224">
              <a:extLst>
                <a:ext uri="{FF2B5EF4-FFF2-40B4-BE49-F238E27FC236}">
                  <a16:creationId xmlns:a16="http://schemas.microsoft.com/office/drawing/2014/main" id="{5F39701D-2EA1-B84C-87EC-2FEEB2B10624}"/>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円/楕円 225">
              <a:extLst>
                <a:ext uri="{FF2B5EF4-FFF2-40B4-BE49-F238E27FC236}">
                  <a16:creationId xmlns:a16="http://schemas.microsoft.com/office/drawing/2014/main" id="{D54F53D6-AF39-674B-91E8-846A06C4B174}"/>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円/楕円 226">
              <a:extLst>
                <a:ext uri="{FF2B5EF4-FFF2-40B4-BE49-F238E27FC236}">
                  <a16:creationId xmlns:a16="http://schemas.microsoft.com/office/drawing/2014/main" id="{F371D9D7-7EF0-1D48-9636-60BCC8590693}"/>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227">
              <a:extLst>
                <a:ext uri="{FF2B5EF4-FFF2-40B4-BE49-F238E27FC236}">
                  <a16:creationId xmlns:a16="http://schemas.microsoft.com/office/drawing/2014/main" id="{BD88FA43-E9FB-A945-8DA6-9A6342CC2A57}"/>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1" name="テキスト ボックス 230">
            <a:extLst>
              <a:ext uri="{FF2B5EF4-FFF2-40B4-BE49-F238E27FC236}">
                <a16:creationId xmlns:a16="http://schemas.microsoft.com/office/drawing/2014/main" id="{3DE6D45A-B65E-E044-B06B-F8BF46EB64E0}"/>
              </a:ext>
            </a:extLst>
          </p:cNvPr>
          <p:cNvSpPr txBox="1"/>
          <p:nvPr/>
        </p:nvSpPr>
        <p:spPr>
          <a:xfrm>
            <a:off x="6477947" y="2135173"/>
            <a:ext cx="906017" cy="369332"/>
          </a:xfrm>
          <a:prstGeom prst="rect">
            <a:avLst/>
          </a:prstGeom>
          <a:noFill/>
        </p:spPr>
        <p:txBody>
          <a:bodyPr wrap="none" rtlCol="0">
            <a:spAutoFit/>
          </a:bodyPr>
          <a:lstStyle/>
          <a:p>
            <a:r>
              <a:rPr kumimoji="1" lang="en-US" altLang="ja-JP" dirty="0">
                <a:latin typeface="+mn-ea"/>
              </a:rPr>
              <a:t>merge</a:t>
            </a:r>
            <a:endParaRPr kumimoji="1" lang="ja-JP" altLang="en-US">
              <a:latin typeface="+mn-ea"/>
            </a:endParaRPr>
          </a:p>
        </p:txBody>
      </p:sp>
      <p:pic>
        <p:nvPicPr>
          <p:cNvPr id="232" name="図 231">
            <a:extLst>
              <a:ext uri="{FF2B5EF4-FFF2-40B4-BE49-F238E27FC236}">
                <a16:creationId xmlns:a16="http://schemas.microsoft.com/office/drawing/2014/main" id="{4788404D-246D-D44F-B245-352544939061}"/>
              </a:ext>
            </a:extLst>
          </p:cNvPr>
          <p:cNvPicPr>
            <a:picLocks noChangeAspect="1"/>
          </p:cNvPicPr>
          <p:nvPr/>
        </p:nvPicPr>
        <p:blipFill>
          <a:blip r:embed="rId6"/>
          <a:stretch>
            <a:fillRect/>
          </a:stretch>
        </p:blipFill>
        <p:spPr>
          <a:xfrm>
            <a:off x="6163024" y="2139839"/>
            <a:ext cx="360000" cy="360000"/>
          </a:xfrm>
          <a:prstGeom prst="rect">
            <a:avLst/>
          </a:prstGeom>
        </p:spPr>
      </p:pic>
      <p:grpSp>
        <p:nvGrpSpPr>
          <p:cNvPr id="234" name="グループ化 233">
            <a:extLst>
              <a:ext uri="{FF2B5EF4-FFF2-40B4-BE49-F238E27FC236}">
                <a16:creationId xmlns:a16="http://schemas.microsoft.com/office/drawing/2014/main" id="{75DFA402-3BC4-5B4F-8180-FC8F21FE1B8A}"/>
              </a:ext>
            </a:extLst>
          </p:cNvPr>
          <p:cNvGrpSpPr/>
          <p:nvPr/>
        </p:nvGrpSpPr>
        <p:grpSpPr>
          <a:xfrm>
            <a:off x="7442199" y="2025433"/>
            <a:ext cx="569834" cy="472896"/>
            <a:chOff x="5793091" y="1424477"/>
            <a:chExt cx="569834" cy="472896"/>
          </a:xfrm>
        </p:grpSpPr>
        <p:sp>
          <p:nvSpPr>
            <p:cNvPr id="235" name="角丸四角形吹き出し 234">
              <a:extLst>
                <a:ext uri="{FF2B5EF4-FFF2-40B4-BE49-F238E27FC236}">
                  <a16:creationId xmlns:a16="http://schemas.microsoft.com/office/drawing/2014/main" id="{6D8CB163-69EA-354F-97C8-59AC74D9B30B}"/>
                </a:ext>
              </a:extLst>
            </p:cNvPr>
            <p:cNvSpPr/>
            <p:nvPr/>
          </p:nvSpPr>
          <p:spPr>
            <a:xfrm>
              <a:off x="5793091" y="1424477"/>
              <a:ext cx="569834" cy="472896"/>
            </a:xfrm>
            <a:prstGeom prst="wedgeRoundRectCallout">
              <a:avLst>
                <a:gd name="adj1" fmla="val -72450"/>
                <a:gd name="adj2" fmla="val 9068"/>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6" name="図 235">
              <a:extLst>
                <a:ext uri="{FF2B5EF4-FFF2-40B4-BE49-F238E27FC236}">
                  <a16:creationId xmlns:a16="http://schemas.microsoft.com/office/drawing/2014/main" id="{7F788B8C-A48E-0641-A46E-84B2EF971CC8}"/>
                </a:ext>
              </a:extLst>
            </p:cNvPr>
            <p:cNvPicPr>
              <a:picLocks noChangeAspect="1"/>
            </p:cNvPicPr>
            <p:nvPr/>
          </p:nvPicPr>
          <p:blipFill>
            <a:blip r:embed="rId3"/>
            <a:stretch>
              <a:fillRect/>
            </a:stretch>
          </p:blipFill>
          <p:spPr>
            <a:xfrm>
              <a:off x="5823301" y="1470652"/>
              <a:ext cx="360000" cy="360000"/>
            </a:xfrm>
            <a:prstGeom prst="rect">
              <a:avLst/>
            </a:prstGeom>
          </p:spPr>
        </p:pic>
        <p:pic>
          <p:nvPicPr>
            <p:cNvPr id="237" name="図 236">
              <a:extLst>
                <a:ext uri="{FF2B5EF4-FFF2-40B4-BE49-F238E27FC236}">
                  <a16:creationId xmlns:a16="http://schemas.microsoft.com/office/drawing/2014/main" id="{C854D8AC-72E4-9644-8C2B-FE1667FE28EA}"/>
                </a:ext>
              </a:extLst>
            </p:cNvPr>
            <p:cNvPicPr>
              <a:picLocks noChangeAspect="1"/>
            </p:cNvPicPr>
            <p:nvPr/>
          </p:nvPicPr>
          <p:blipFill>
            <a:blip r:embed="rId7"/>
            <a:stretch>
              <a:fillRect/>
            </a:stretch>
          </p:blipFill>
          <p:spPr>
            <a:xfrm>
              <a:off x="6114384" y="1470652"/>
              <a:ext cx="180000" cy="180000"/>
            </a:xfrm>
            <a:prstGeom prst="rect">
              <a:avLst/>
            </a:prstGeom>
          </p:spPr>
        </p:pic>
      </p:grpSp>
      <p:cxnSp>
        <p:nvCxnSpPr>
          <p:cNvPr id="239" name="直線矢印コネクタ 238">
            <a:extLst>
              <a:ext uri="{FF2B5EF4-FFF2-40B4-BE49-F238E27FC236}">
                <a16:creationId xmlns:a16="http://schemas.microsoft.com/office/drawing/2014/main" id="{A7349202-72E8-F142-BA50-52A9FB609A4C}"/>
              </a:ext>
            </a:extLst>
          </p:cNvPr>
          <p:cNvCxnSpPr>
            <a:cxnSpLocks/>
          </p:cNvCxnSpPr>
          <p:nvPr/>
        </p:nvCxnSpPr>
        <p:spPr>
          <a:xfrm flipH="1" flipV="1">
            <a:off x="5740478" y="2228811"/>
            <a:ext cx="359733" cy="1367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1" name="上矢印 240">
            <a:extLst>
              <a:ext uri="{FF2B5EF4-FFF2-40B4-BE49-F238E27FC236}">
                <a16:creationId xmlns:a16="http://schemas.microsoft.com/office/drawing/2014/main" id="{76BAA15C-0836-6F45-86A4-4C2C03D7A50F}"/>
              </a:ext>
            </a:extLst>
          </p:cNvPr>
          <p:cNvSpPr/>
          <p:nvPr/>
        </p:nvSpPr>
        <p:spPr>
          <a:xfrm rot="10800000">
            <a:off x="5401133" y="2675445"/>
            <a:ext cx="484632" cy="97840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4" name="グループ化 243">
            <a:extLst>
              <a:ext uri="{FF2B5EF4-FFF2-40B4-BE49-F238E27FC236}">
                <a16:creationId xmlns:a16="http://schemas.microsoft.com/office/drawing/2014/main" id="{A15F79EE-5BE0-5E47-8574-57D28B32F2E4}"/>
              </a:ext>
            </a:extLst>
          </p:cNvPr>
          <p:cNvGrpSpPr/>
          <p:nvPr/>
        </p:nvGrpSpPr>
        <p:grpSpPr>
          <a:xfrm>
            <a:off x="4398929" y="4126213"/>
            <a:ext cx="819249" cy="108000"/>
            <a:chOff x="4553203" y="2289564"/>
            <a:chExt cx="819249" cy="108000"/>
          </a:xfrm>
        </p:grpSpPr>
        <p:sp>
          <p:nvSpPr>
            <p:cNvPr id="245" name="円/楕円 244">
              <a:extLst>
                <a:ext uri="{FF2B5EF4-FFF2-40B4-BE49-F238E27FC236}">
                  <a16:creationId xmlns:a16="http://schemas.microsoft.com/office/drawing/2014/main" id="{29737432-442C-344C-9F88-F27B8EFE615C}"/>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a:extLst>
                <a:ext uri="{FF2B5EF4-FFF2-40B4-BE49-F238E27FC236}">
                  <a16:creationId xmlns:a16="http://schemas.microsoft.com/office/drawing/2014/main" id="{56A647E3-EF30-C240-9647-3F7EFF1C21CC}"/>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a:extLst>
                <a:ext uri="{FF2B5EF4-FFF2-40B4-BE49-F238E27FC236}">
                  <a16:creationId xmlns:a16="http://schemas.microsoft.com/office/drawing/2014/main" id="{B5C15634-CE6B-4B4D-AD51-B6DE959B1B55}"/>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247">
              <a:extLst>
                <a:ext uri="{FF2B5EF4-FFF2-40B4-BE49-F238E27FC236}">
                  <a16:creationId xmlns:a16="http://schemas.microsoft.com/office/drawing/2014/main" id="{733988AF-C2A0-8B46-8CCA-4F175E85049A}"/>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9" name="上矢印 248">
            <a:extLst>
              <a:ext uri="{FF2B5EF4-FFF2-40B4-BE49-F238E27FC236}">
                <a16:creationId xmlns:a16="http://schemas.microsoft.com/office/drawing/2014/main" id="{E1786551-8512-CF4F-925C-2B73C57ED749}"/>
              </a:ext>
            </a:extLst>
          </p:cNvPr>
          <p:cNvSpPr/>
          <p:nvPr/>
        </p:nvSpPr>
        <p:spPr>
          <a:xfrm rot="10800000">
            <a:off x="5881639" y="2675085"/>
            <a:ext cx="484632" cy="244900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テキスト ボックス 242">
            <a:extLst>
              <a:ext uri="{FF2B5EF4-FFF2-40B4-BE49-F238E27FC236}">
                <a16:creationId xmlns:a16="http://schemas.microsoft.com/office/drawing/2014/main" id="{941B65D7-7C7B-6648-A9EE-0ACC600252A3}"/>
              </a:ext>
            </a:extLst>
          </p:cNvPr>
          <p:cNvSpPr txBox="1"/>
          <p:nvPr/>
        </p:nvSpPr>
        <p:spPr>
          <a:xfrm>
            <a:off x="5610571" y="3186518"/>
            <a:ext cx="587020" cy="369332"/>
          </a:xfrm>
          <a:prstGeom prst="rect">
            <a:avLst/>
          </a:prstGeom>
          <a:noFill/>
        </p:spPr>
        <p:txBody>
          <a:bodyPr wrap="none" rtlCol="0">
            <a:spAutoFit/>
          </a:bodyPr>
          <a:lstStyle/>
          <a:p>
            <a:pPr algn="ctr"/>
            <a:r>
              <a:rPr kumimoji="1" lang="en-US" altLang="ja-JP" dirty="0">
                <a:latin typeface="+mn-ea"/>
              </a:rPr>
              <a:t>pull</a:t>
            </a:r>
            <a:endParaRPr kumimoji="1" lang="ja-JP" altLang="en-US">
              <a:latin typeface="+mn-ea"/>
            </a:endParaRPr>
          </a:p>
        </p:txBody>
      </p:sp>
      <p:grpSp>
        <p:nvGrpSpPr>
          <p:cNvPr id="269" name="グループ化 268">
            <a:extLst>
              <a:ext uri="{FF2B5EF4-FFF2-40B4-BE49-F238E27FC236}">
                <a16:creationId xmlns:a16="http://schemas.microsoft.com/office/drawing/2014/main" id="{9B4D7DA6-7D69-034D-AC43-D51AFCBA5F49}"/>
              </a:ext>
            </a:extLst>
          </p:cNvPr>
          <p:cNvGrpSpPr/>
          <p:nvPr/>
        </p:nvGrpSpPr>
        <p:grpSpPr>
          <a:xfrm>
            <a:off x="4451338" y="2676158"/>
            <a:ext cx="726481" cy="978408"/>
            <a:chOff x="4451338" y="2676158"/>
            <a:chExt cx="726481" cy="978408"/>
          </a:xfrm>
        </p:grpSpPr>
        <p:sp>
          <p:nvSpPr>
            <p:cNvPr id="194" name="上矢印 193">
              <a:extLst>
                <a:ext uri="{FF2B5EF4-FFF2-40B4-BE49-F238E27FC236}">
                  <a16:creationId xmlns:a16="http://schemas.microsoft.com/office/drawing/2014/main" id="{09D7BBAD-B542-3543-BF23-CC6FAC389E4A}"/>
                </a:ext>
              </a:extLst>
            </p:cNvPr>
            <p:cNvSpPr/>
            <p:nvPr/>
          </p:nvSpPr>
          <p:spPr>
            <a:xfrm>
              <a:off x="4566238" y="2676158"/>
              <a:ext cx="484632" cy="97840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a:extLst>
                <a:ext uri="{FF2B5EF4-FFF2-40B4-BE49-F238E27FC236}">
                  <a16:creationId xmlns:a16="http://schemas.microsoft.com/office/drawing/2014/main" id="{FDB27F02-2F9F-0B40-BF82-23C60C0F2F64}"/>
                </a:ext>
              </a:extLst>
            </p:cNvPr>
            <p:cNvSpPr txBox="1"/>
            <p:nvPr/>
          </p:nvSpPr>
          <p:spPr>
            <a:xfrm>
              <a:off x="4451338" y="3186518"/>
              <a:ext cx="726481" cy="369332"/>
            </a:xfrm>
            <a:prstGeom prst="rect">
              <a:avLst/>
            </a:prstGeom>
            <a:noFill/>
          </p:spPr>
          <p:txBody>
            <a:bodyPr wrap="none" rtlCol="0">
              <a:spAutoFit/>
            </a:bodyPr>
            <a:lstStyle/>
            <a:p>
              <a:pPr algn="ctr"/>
              <a:r>
                <a:rPr kumimoji="1" lang="en-US" altLang="ja-JP" dirty="0">
                  <a:latin typeface="+mn-ea"/>
                </a:rPr>
                <a:t>push</a:t>
              </a:r>
              <a:endParaRPr kumimoji="1" lang="ja-JP" altLang="en-US">
                <a:latin typeface="+mn-ea"/>
              </a:endParaRPr>
            </a:p>
          </p:txBody>
        </p:sp>
      </p:grpSp>
      <p:grpSp>
        <p:nvGrpSpPr>
          <p:cNvPr id="250" name="グループ化 249">
            <a:extLst>
              <a:ext uri="{FF2B5EF4-FFF2-40B4-BE49-F238E27FC236}">
                <a16:creationId xmlns:a16="http://schemas.microsoft.com/office/drawing/2014/main" id="{CA45879F-5E3B-584A-B9E9-6632E3BA337F}"/>
              </a:ext>
            </a:extLst>
          </p:cNvPr>
          <p:cNvGrpSpPr/>
          <p:nvPr/>
        </p:nvGrpSpPr>
        <p:grpSpPr>
          <a:xfrm>
            <a:off x="4398929" y="5755236"/>
            <a:ext cx="819249" cy="108000"/>
            <a:chOff x="4553203" y="2289564"/>
            <a:chExt cx="819249" cy="108000"/>
          </a:xfrm>
        </p:grpSpPr>
        <p:sp>
          <p:nvSpPr>
            <p:cNvPr id="251" name="円/楕円 250">
              <a:extLst>
                <a:ext uri="{FF2B5EF4-FFF2-40B4-BE49-F238E27FC236}">
                  <a16:creationId xmlns:a16="http://schemas.microsoft.com/office/drawing/2014/main" id="{0E0BA05B-6C52-664F-BE2F-48B43D8FC717}"/>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a:extLst>
                <a:ext uri="{FF2B5EF4-FFF2-40B4-BE49-F238E27FC236}">
                  <a16:creationId xmlns:a16="http://schemas.microsoft.com/office/drawing/2014/main" id="{D631CA06-D025-024A-B5BB-06683366C027}"/>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a:extLst>
                <a:ext uri="{FF2B5EF4-FFF2-40B4-BE49-F238E27FC236}">
                  <a16:creationId xmlns:a16="http://schemas.microsoft.com/office/drawing/2014/main" id="{6E4DDDFA-36AF-904A-80C3-1E7A3C15A9D4}"/>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a:extLst>
                <a:ext uri="{FF2B5EF4-FFF2-40B4-BE49-F238E27FC236}">
                  <a16:creationId xmlns:a16="http://schemas.microsoft.com/office/drawing/2014/main" id="{42AF8062-2685-CB41-A17B-C317CFC104C0}"/>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5" name="図 104">
            <a:extLst>
              <a:ext uri="{FF2B5EF4-FFF2-40B4-BE49-F238E27FC236}">
                <a16:creationId xmlns:a16="http://schemas.microsoft.com/office/drawing/2014/main" id="{6556B4F1-5A4A-834A-B10E-136DC4553644}"/>
              </a:ext>
            </a:extLst>
          </p:cNvPr>
          <p:cNvPicPr>
            <a:picLocks noChangeAspect="1"/>
          </p:cNvPicPr>
          <p:nvPr/>
        </p:nvPicPr>
        <p:blipFill>
          <a:blip r:embed="rId9"/>
          <a:stretch>
            <a:fillRect/>
          </a:stretch>
        </p:blipFill>
        <p:spPr>
          <a:xfrm>
            <a:off x="8610600" y="135608"/>
            <a:ext cx="3280776" cy="1425087"/>
          </a:xfrm>
          <a:prstGeom prst="rect">
            <a:avLst/>
          </a:prstGeom>
        </p:spPr>
      </p:pic>
      <p:sp>
        <p:nvSpPr>
          <p:cNvPr id="107" name="正方形/長方形 106">
            <a:extLst>
              <a:ext uri="{FF2B5EF4-FFF2-40B4-BE49-F238E27FC236}">
                <a16:creationId xmlns:a16="http://schemas.microsoft.com/office/drawing/2014/main" id="{E2D7386F-F0F6-5044-8C3E-079601A9047A}"/>
              </a:ext>
            </a:extLst>
          </p:cNvPr>
          <p:cNvSpPr/>
          <p:nvPr/>
        </p:nvSpPr>
        <p:spPr>
          <a:xfrm>
            <a:off x="7800940" y="3267190"/>
            <a:ext cx="4021538" cy="3040582"/>
          </a:xfrm>
          <a:prstGeom prst="rect">
            <a:avLst/>
          </a:prstGeom>
          <a:solidFill>
            <a:srgbClr val="FFF5E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2400">
                <a:solidFill>
                  <a:schemeClr val="tx1"/>
                </a:solidFill>
                <a:latin typeface="Meiryo" panose="020B0604030504040204" pitchFamily="34" charset="-128"/>
                <a:ea typeface="Meiryo" panose="020B0604030504040204" pitchFamily="34" charset="-128"/>
              </a:rPr>
              <a:t>ローカル，リモートを区別しないといけない．</a:t>
            </a:r>
            <a:endParaRPr kumimoji="1"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400">
                <a:solidFill>
                  <a:schemeClr val="tx1"/>
                </a:solidFill>
                <a:latin typeface="Meiryo" panose="020B0604030504040204" pitchFamily="34" charset="-128"/>
                <a:ea typeface="Meiryo" panose="020B0604030504040204" pitchFamily="34" charset="-128"/>
              </a:rPr>
              <a:t>どのブランチへの作業かを把握する必要がある．</a:t>
            </a:r>
            <a:endParaRPr kumimoji="1"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solidFill>
                  <a:schemeClr val="tx1"/>
                </a:solidFill>
                <a:latin typeface="Meiryo" panose="020B0604030504040204" pitchFamily="34" charset="-128"/>
                <a:ea typeface="Meiryo" panose="020B0604030504040204" pitchFamily="34" charset="-128"/>
              </a:rPr>
              <a:t>利用するツールがいっぱいある．</a:t>
            </a:r>
            <a:endParaRPr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kumimoji="1" lang="ja-JP" altLang="en-US" sz="2400">
              <a:solidFill>
                <a:schemeClr val="tx1"/>
              </a:solidFill>
              <a:latin typeface="Meiryo" panose="020B0604030504040204" pitchFamily="34" charset="-128"/>
              <a:ea typeface="Meiryo" panose="020B0604030504040204" pitchFamily="34" charset="-128"/>
            </a:endParaRPr>
          </a:p>
        </p:txBody>
      </p:sp>
      <p:pic>
        <p:nvPicPr>
          <p:cNvPr id="9" name="グラフィックス 8">
            <a:extLst>
              <a:ext uri="{FF2B5EF4-FFF2-40B4-BE49-F238E27FC236}">
                <a16:creationId xmlns:a16="http://schemas.microsoft.com/office/drawing/2014/main" id="{2AD48618-5434-D64D-B445-C954287B5C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94208" y="3097528"/>
            <a:ext cx="315000" cy="360000"/>
          </a:xfrm>
          <a:prstGeom prst="rect">
            <a:avLst/>
          </a:prstGeom>
        </p:spPr>
      </p:pic>
      <p:pic>
        <p:nvPicPr>
          <p:cNvPr id="109" name="グラフィックス 108">
            <a:extLst>
              <a:ext uri="{FF2B5EF4-FFF2-40B4-BE49-F238E27FC236}">
                <a16:creationId xmlns:a16="http://schemas.microsoft.com/office/drawing/2014/main" id="{81765C5E-AD82-444E-83F6-EB370D26F5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84598" y="4759419"/>
            <a:ext cx="315000" cy="360000"/>
          </a:xfrm>
          <a:prstGeom prst="rect">
            <a:avLst/>
          </a:prstGeom>
        </p:spPr>
      </p:pic>
      <p:pic>
        <p:nvPicPr>
          <p:cNvPr id="110" name="グラフィックス 109">
            <a:extLst>
              <a:ext uri="{FF2B5EF4-FFF2-40B4-BE49-F238E27FC236}">
                <a16:creationId xmlns:a16="http://schemas.microsoft.com/office/drawing/2014/main" id="{6451B927-588D-0F49-9605-39FE8F49D5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8177" y="2906496"/>
            <a:ext cx="315000" cy="360000"/>
          </a:xfrm>
          <a:prstGeom prst="rect">
            <a:avLst/>
          </a:prstGeom>
        </p:spPr>
      </p:pic>
      <p:pic>
        <p:nvPicPr>
          <p:cNvPr id="115" name="グラフィックス 114">
            <a:extLst>
              <a:ext uri="{FF2B5EF4-FFF2-40B4-BE49-F238E27FC236}">
                <a16:creationId xmlns:a16="http://schemas.microsoft.com/office/drawing/2014/main" id="{35B5FCCC-C508-BA4E-993D-E5212788B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50929" y="2908999"/>
            <a:ext cx="315000" cy="360000"/>
          </a:xfrm>
          <a:prstGeom prst="rect">
            <a:avLst/>
          </a:prstGeom>
        </p:spPr>
      </p:pic>
    </p:spTree>
    <p:extLst>
      <p:ext uri="{BB962C8B-B14F-4D97-AF65-F5344CB8AC3E}">
        <p14:creationId xmlns:p14="http://schemas.microsoft.com/office/powerpoint/2010/main" val="140251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par>
                                <p:cTn id="11" presetID="9"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dissolve">
                                      <p:cBhvr>
                                        <p:cTn id="13" dur="500"/>
                                        <p:tgtEl>
                                          <p:spTgt spid="2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66"/>
                                        </p:tgtEl>
                                        <p:attrNameLst>
                                          <p:attrName>style.visibility</p:attrName>
                                        </p:attrNameLst>
                                      </p:cBhvr>
                                      <p:to>
                                        <p:strVal val="visible"/>
                                      </p:to>
                                    </p:set>
                                    <p:animEffect transition="in" filter="dissolve">
                                      <p:cBhvr>
                                        <p:cTn id="20" dur="500"/>
                                        <p:tgtEl>
                                          <p:spTgt spid="266"/>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80"/>
                                        </p:tgtEl>
                                        <p:attrNameLst>
                                          <p:attrName>style.visibility</p:attrName>
                                        </p:attrNameLst>
                                      </p:cBhvr>
                                      <p:to>
                                        <p:strVal val="visible"/>
                                      </p:to>
                                    </p:set>
                                    <p:animEffect transition="in" filter="dissolve">
                                      <p:cBhvr>
                                        <p:cTn id="24" dur="500"/>
                                        <p:tgtEl>
                                          <p:spTgt spid="180"/>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78"/>
                                        </p:tgtEl>
                                        <p:attrNameLst>
                                          <p:attrName>style.visibility</p:attrName>
                                        </p:attrNameLst>
                                      </p:cBhvr>
                                      <p:to>
                                        <p:strVal val="visible"/>
                                      </p:to>
                                    </p:set>
                                    <p:animEffect transition="in" filter="dissolve">
                                      <p:cBhvr>
                                        <p:cTn id="28" dur="500"/>
                                        <p:tgtEl>
                                          <p:spTgt spid="17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dissolve">
                                      <p:cBhvr>
                                        <p:cTn id="36" dur="500"/>
                                        <p:tgtEl>
                                          <p:spTgt spid="36"/>
                                        </p:tgtEl>
                                      </p:cBhvr>
                                    </p:animEffect>
                                  </p:childTnLst>
                                </p:cTn>
                              </p:par>
                            </p:childTnLst>
                          </p:cTn>
                        </p:par>
                        <p:par>
                          <p:cTn id="37" fill="hold">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dissolve">
                                      <p:cBhvr>
                                        <p:cTn id="40" dur="500"/>
                                        <p:tgtEl>
                                          <p:spTgt spid="38"/>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dissolve">
                                      <p:cBhvr>
                                        <p:cTn id="48" dur="500"/>
                                        <p:tgtEl>
                                          <p:spTgt spid="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childTnLst>
                          </p:cTn>
                        </p:par>
                        <p:par>
                          <p:cTn id="52" fill="hold">
                            <p:stCondLst>
                              <p:cond delay="2000"/>
                            </p:stCondLst>
                            <p:childTnLst>
                              <p:par>
                                <p:cTn id="53" presetID="9"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par>
                          <p:cTn id="56" fill="hold">
                            <p:stCondLst>
                              <p:cond delay="2500"/>
                            </p:stCondLst>
                            <p:childTnLst>
                              <p:par>
                                <p:cTn id="57" presetID="9" presetClass="entr" presetSubtype="0" fill="hold" nodeType="afterEffect">
                                  <p:stCondLst>
                                    <p:cond delay="0"/>
                                  </p:stCondLst>
                                  <p:childTnLst>
                                    <p:set>
                                      <p:cBhvr>
                                        <p:cTn id="58" dur="1" fill="hold">
                                          <p:stCondLst>
                                            <p:cond delay="0"/>
                                          </p:stCondLst>
                                        </p:cTn>
                                        <p:tgtEl>
                                          <p:spTgt spid="267"/>
                                        </p:tgtEl>
                                        <p:attrNameLst>
                                          <p:attrName>style.visibility</p:attrName>
                                        </p:attrNameLst>
                                      </p:cBhvr>
                                      <p:to>
                                        <p:strVal val="visible"/>
                                      </p:to>
                                    </p:set>
                                    <p:animEffect transition="in" filter="dissolve">
                                      <p:cBhvr>
                                        <p:cTn id="59" dur="500"/>
                                        <p:tgtEl>
                                          <p:spTgt spid="26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dissolve">
                                      <p:cBhvr>
                                        <p:cTn id="64" dur="500"/>
                                        <p:tgtEl>
                                          <p:spTgt spid="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dissolve">
                                      <p:cBhvr>
                                        <p:cTn id="67" dur="500"/>
                                        <p:tgtEl>
                                          <p:spTgt spid="37"/>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dissolve">
                                      <p:cBhvr>
                                        <p:cTn id="71" dur="500"/>
                                        <p:tgtEl>
                                          <p:spTgt spid="39"/>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childTnLst>
                          </p:cTn>
                        </p:par>
                        <p:par>
                          <p:cTn id="76" fill="hold">
                            <p:stCondLst>
                              <p:cond delay="1500"/>
                            </p:stCondLst>
                            <p:childTnLst>
                              <p:par>
                                <p:cTn id="77" presetID="9" presetClass="entr" presetSubtype="0" fill="hold"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dissolve">
                                      <p:cBhvr>
                                        <p:cTn id="79" dur="500"/>
                                        <p:tgtEl>
                                          <p:spTgt spid="10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childTnLst>
                          </p:cTn>
                        </p:par>
                        <p:par>
                          <p:cTn id="83" fill="hold">
                            <p:stCondLst>
                              <p:cond delay="2000"/>
                            </p:stCondLst>
                            <p:childTnLst>
                              <p:par>
                                <p:cTn id="84" presetID="9" presetClass="entr" presetSubtype="0" fill="hold"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dissolve">
                                      <p:cBhvr>
                                        <p:cTn id="86" dur="500"/>
                                        <p:tgtEl>
                                          <p:spTgt spid="19"/>
                                        </p:tgtEl>
                                      </p:cBhvr>
                                    </p:animEffect>
                                  </p:childTnLst>
                                </p:cTn>
                              </p:par>
                            </p:childTnLst>
                          </p:cTn>
                        </p:par>
                        <p:par>
                          <p:cTn id="87" fill="hold">
                            <p:stCondLst>
                              <p:cond delay="2500"/>
                            </p:stCondLst>
                            <p:childTnLst>
                              <p:par>
                                <p:cTn id="88" presetID="9" presetClass="entr" presetSubtype="0" fill="hold" nodeType="afterEffect">
                                  <p:stCondLst>
                                    <p:cond delay="0"/>
                                  </p:stCondLst>
                                  <p:childTnLst>
                                    <p:set>
                                      <p:cBhvr>
                                        <p:cTn id="89" dur="1" fill="hold">
                                          <p:stCondLst>
                                            <p:cond delay="0"/>
                                          </p:stCondLst>
                                        </p:cTn>
                                        <p:tgtEl>
                                          <p:spTgt spid="268"/>
                                        </p:tgtEl>
                                        <p:attrNameLst>
                                          <p:attrName>style.visibility</p:attrName>
                                        </p:attrNameLst>
                                      </p:cBhvr>
                                      <p:to>
                                        <p:strVal val="visible"/>
                                      </p:to>
                                    </p:set>
                                    <p:animEffect transition="in" filter="dissolve">
                                      <p:cBhvr>
                                        <p:cTn id="90" dur="500"/>
                                        <p:tgtEl>
                                          <p:spTgt spid="268"/>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43"/>
                                        </p:tgtEl>
                                        <p:attrNameLst>
                                          <p:attrName>style.visibility</p:attrName>
                                        </p:attrNameLst>
                                      </p:cBhvr>
                                      <p:to>
                                        <p:strVal val="visible"/>
                                      </p:to>
                                    </p:set>
                                    <p:animEffect transition="in" filter="dissolve">
                                      <p:cBhvr>
                                        <p:cTn id="93" dur="500"/>
                                        <p:tgtEl>
                                          <p:spTgt spid="143"/>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83"/>
                                        </p:tgtEl>
                                        <p:attrNameLst>
                                          <p:attrName>style.visibility</p:attrName>
                                        </p:attrNameLst>
                                      </p:cBhvr>
                                      <p:to>
                                        <p:strVal val="visible"/>
                                      </p:to>
                                    </p:set>
                                    <p:animEffect transition="in" filter="dissolve">
                                      <p:cBhvr>
                                        <p:cTn id="98" dur="500"/>
                                        <p:tgtEl>
                                          <p:spTgt spid="18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69"/>
                                        </p:tgtEl>
                                        <p:attrNameLst>
                                          <p:attrName>style.visibility</p:attrName>
                                        </p:attrNameLst>
                                      </p:cBhvr>
                                      <p:to>
                                        <p:strVal val="visible"/>
                                      </p:to>
                                    </p:set>
                                    <p:animEffect transition="in" filter="dissolve">
                                      <p:cBhvr>
                                        <p:cTn id="103" dur="500"/>
                                        <p:tgtEl>
                                          <p:spTgt spid="269"/>
                                        </p:tgtEl>
                                      </p:cBhvr>
                                    </p:animEffect>
                                  </p:childTnLst>
                                </p:cTn>
                              </p:par>
                              <p:par>
                                <p:cTn id="104" presetID="9" presetClass="entr" presetSubtype="0" fill="hold"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dissolve">
                                      <p:cBhvr>
                                        <p:cTn id="106" dur="500"/>
                                        <p:tgtEl>
                                          <p:spTgt spid="110"/>
                                        </p:tgtEl>
                                      </p:cBhvr>
                                    </p:animEffect>
                                  </p:childTnLst>
                                </p:cTn>
                              </p:par>
                            </p:childTnLst>
                          </p:cTn>
                        </p:par>
                        <p:par>
                          <p:cTn id="107" fill="hold">
                            <p:stCondLst>
                              <p:cond delay="500"/>
                            </p:stCondLst>
                            <p:childTnLst>
                              <p:par>
                                <p:cTn id="108" presetID="9" presetClass="entr" presetSubtype="0" fill="hold" nodeType="afterEffect">
                                  <p:stCondLst>
                                    <p:cond delay="0"/>
                                  </p:stCondLst>
                                  <p:childTnLst>
                                    <p:set>
                                      <p:cBhvr>
                                        <p:cTn id="109" dur="1" fill="hold">
                                          <p:stCondLst>
                                            <p:cond delay="0"/>
                                          </p:stCondLst>
                                        </p:cTn>
                                        <p:tgtEl>
                                          <p:spTgt spid="195"/>
                                        </p:tgtEl>
                                        <p:attrNameLst>
                                          <p:attrName>style.visibility</p:attrName>
                                        </p:attrNameLst>
                                      </p:cBhvr>
                                      <p:to>
                                        <p:strVal val="visible"/>
                                      </p:to>
                                    </p:set>
                                    <p:animEffect transition="in" filter="dissolve">
                                      <p:cBhvr>
                                        <p:cTn id="110" dur="500"/>
                                        <p:tgtEl>
                                          <p:spTgt spid="195"/>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203"/>
                                        </p:tgtEl>
                                        <p:attrNameLst>
                                          <p:attrName>style.visibility</p:attrName>
                                        </p:attrNameLst>
                                      </p:cBhvr>
                                      <p:to>
                                        <p:strVal val="visible"/>
                                      </p:to>
                                    </p:set>
                                    <p:animEffect transition="in" filter="dissolve">
                                      <p:cBhvr>
                                        <p:cTn id="115" dur="500"/>
                                        <p:tgtEl>
                                          <p:spTgt spid="203"/>
                                        </p:tgtEl>
                                      </p:cBhvr>
                                    </p:animEffect>
                                  </p:childTnLst>
                                </p:cTn>
                              </p:par>
                              <p:par>
                                <p:cTn id="116" presetID="9" presetClass="entr" presetSubtype="0" fill="hold" nodeType="withEffect">
                                  <p:stCondLst>
                                    <p:cond delay="0"/>
                                  </p:stCondLst>
                                  <p:childTnLst>
                                    <p:set>
                                      <p:cBhvr>
                                        <p:cTn id="117" dur="1" fill="hold">
                                          <p:stCondLst>
                                            <p:cond delay="0"/>
                                          </p:stCondLst>
                                        </p:cTn>
                                        <p:tgtEl>
                                          <p:spTgt spid="202"/>
                                        </p:tgtEl>
                                        <p:attrNameLst>
                                          <p:attrName>style.visibility</p:attrName>
                                        </p:attrNameLst>
                                      </p:cBhvr>
                                      <p:to>
                                        <p:strVal val="visible"/>
                                      </p:to>
                                    </p:set>
                                    <p:animEffect transition="in" filter="dissolve">
                                      <p:cBhvr>
                                        <p:cTn id="118" dur="500"/>
                                        <p:tgtEl>
                                          <p:spTgt spid="202"/>
                                        </p:tgtEl>
                                      </p:cBhvr>
                                    </p:animEffect>
                                  </p:childTnLst>
                                </p:cTn>
                              </p:par>
                            </p:childTnLst>
                          </p:cTn>
                        </p:par>
                        <p:par>
                          <p:cTn id="119" fill="hold">
                            <p:stCondLst>
                              <p:cond delay="500"/>
                            </p:stCondLst>
                            <p:childTnLst>
                              <p:par>
                                <p:cTn id="120" presetID="9" presetClass="entr" presetSubtype="0" fill="hold" nodeType="afterEffect">
                                  <p:stCondLst>
                                    <p:cond delay="0"/>
                                  </p:stCondLst>
                                  <p:childTnLst>
                                    <p:set>
                                      <p:cBhvr>
                                        <p:cTn id="121" dur="1" fill="hold">
                                          <p:stCondLst>
                                            <p:cond delay="0"/>
                                          </p:stCondLst>
                                        </p:cTn>
                                        <p:tgtEl>
                                          <p:spTgt spid="217"/>
                                        </p:tgtEl>
                                        <p:attrNameLst>
                                          <p:attrName>style.visibility</p:attrName>
                                        </p:attrNameLst>
                                      </p:cBhvr>
                                      <p:to>
                                        <p:strVal val="visible"/>
                                      </p:to>
                                    </p:set>
                                    <p:animEffect transition="in" filter="dissolve">
                                      <p:cBhvr>
                                        <p:cTn id="122" dur="500"/>
                                        <p:tgtEl>
                                          <p:spTgt spid="217"/>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05"/>
                                        </p:tgtEl>
                                        <p:attrNameLst>
                                          <p:attrName>style.visibility</p:attrName>
                                        </p:attrNameLst>
                                      </p:cBhvr>
                                      <p:to>
                                        <p:strVal val="visible"/>
                                      </p:to>
                                    </p:set>
                                    <p:animEffect transition="in" filter="dissolve">
                                      <p:cBhvr>
                                        <p:cTn id="125" dur="500"/>
                                        <p:tgtEl>
                                          <p:spTgt spid="205"/>
                                        </p:tgtEl>
                                      </p:cBhvr>
                                    </p:animEffect>
                                  </p:childTnLst>
                                </p:cTn>
                              </p:par>
                            </p:childTnLst>
                          </p:cTn>
                        </p:par>
                        <p:par>
                          <p:cTn id="126" fill="hold">
                            <p:stCondLst>
                              <p:cond delay="1000"/>
                            </p:stCondLst>
                            <p:childTnLst>
                              <p:par>
                                <p:cTn id="127" presetID="9" presetClass="entr" presetSubtype="0" fill="hold" nodeType="afterEffect">
                                  <p:stCondLst>
                                    <p:cond delay="0"/>
                                  </p:stCondLst>
                                  <p:childTnLst>
                                    <p:set>
                                      <p:cBhvr>
                                        <p:cTn id="128" dur="1" fill="hold">
                                          <p:stCondLst>
                                            <p:cond delay="0"/>
                                          </p:stCondLst>
                                        </p:cTn>
                                        <p:tgtEl>
                                          <p:spTgt spid="224"/>
                                        </p:tgtEl>
                                        <p:attrNameLst>
                                          <p:attrName>style.visibility</p:attrName>
                                        </p:attrNameLst>
                                      </p:cBhvr>
                                      <p:to>
                                        <p:strVal val="visible"/>
                                      </p:to>
                                    </p:set>
                                    <p:animEffect transition="in" filter="dissolve">
                                      <p:cBhvr>
                                        <p:cTn id="129" dur="500"/>
                                        <p:tgtEl>
                                          <p:spTgt spid="224"/>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219"/>
                                        </p:tgtEl>
                                        <p:attrNameLst>
                                          <p:attrName>style.visibility</p:attrName>
                                        </p:attrNameLst>
                                      </p:cBhvr>
                                      <p:to>
                                        <p:strVal val="visible"/>
                                      </p:to>
                                    </p:set>
                                    <p:animEffect transition="in" filter="dissolve">
                                      <p:cBhvr>
                                        <p:cTn id="134" dur="500"/>
                                        <p:tgtEl>
                                          <p:spTgt spid="219"/>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215"/>
                                        </p:tgtEl>
                                        <p:attrNameLst>
                                          <p:attrName>style.visibility</p:attrName>
                                        </p:attrNameLst>
                                      </p:cBhvr>
                                      <p:to>
                                        <p:strVal val="visible"/>
                                      </p:to>
                                    </p:set>
                                    <p:animEffect transition="in" filter="dissolve">
                                      <p:cBhvr>
                                        <p:cTn id="137" dur="500"/>
                                        <p:tgtEl>
                                          <p:spTgt spid="215"/>
                                        </p:tgtEl>
                                      </p:cBhvr>
                                    </p:animEffect>
                                  </p:childTnLst>
                                </p:cTn>
                              </p:par>
                              <p:par>
                                <p:cTn id="138" presetID="9" presetClass="entr" presetSubtype="0" fill="hold" nodeType="withEffect">
                                  <p:stCondLst>
                                    <p:cond delay="0"/>
                                  </p:stCondLst>
                                  <p:childTnLst>
                                    <p:set>
                                      <p:cBhvr>
                                        <p:cTn id="139" dur="1" fill="hold">
                                          <p:stCondLst>
                                            <p:cond delay="0"/>
                                          </p:stCondLst>
                                        </p:cTn>
                                        <p:tgtEl>
                                          <p:spTgt spid="221"/>
                                        </p:tgtEl>
                                        <p:attrNameLst>
                                          <p:attrName>style.visibility</p:attrName>
                                        </p:attrNameLst>
                                      </p:cBhvr>
                                      <p:to>
                                        <p:strVal val="visible"/>
                                      </p:to>
                                    </p:set>
                                    <p:animEffect transition="in" filter="dissolve">
                                      <p:cBhvr>
                                        <p:cTn id="140" dur="500"/>
                                        <p:tgtEl>
                                          <p:spTgt spid="221"/>
                                        </p:tgtEl>
                                      </p:cBhvr>
                                    </p:animEffect>
                                  </p:childTnLst>
                                </p:cTn>
                              </p:par>
                            </p:childTnLst>
                          </p:cTn>
                        </p:par>
                        <p:par>
                          <p:cTn id="141" fill="hold">
                            <p:stCondLst>
                              <p:cond delay="500"/>
                            </p:stCondLst>
                            <p:childTnLst>
                              <p:par>
                                <p:cTn id="142" presetID="9" presetClass="entr" presetSubtype="0" fill="hold" nodeType="afterEffect">
                                  <p:stCondLst>
                                    <p:cond delay="0"/>
                                  </p:stCondLst>
                                  <p:childTnLst>
                                    <p:set>
                                      <p:cBhvr>
                                        <p:cTn id="143" dur="1" fill="hold">
                                          <p:stCondLst>
                                            <p:cond delay="0"/>
                                          </p:stCondLst>
                                        </p:cTn>
                                        <p:tgtEl>
                                          <p:spTgt spid="223"/>
                                        </p:tgtEl>
                                        <p:attrNameLst>
                                          <p:attrName>style.visibility</p:attrName>
                                        </p:attrNameLst>
                                      </p:cBhvr>
                                      <p:to>
                                        <p:strVal val="visible"/>
                                      </p:to>
                                    </p:set>
                                    <p:animEffect transition="in" filter="dissolve">
                                      <p:cBhvr>
                                        <p:cTn id="144" dur="500"/>
                                        <p:tgtEl>
                                          <p:spTgt spid="223"/>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32"/>
                                        </p:tgtEl>
                                        <p:attrNameLst>
                                          <p:attrName>style.visibility</p:attrName>
                                        </p:attrNameLst>
                                      </p:cBhvr>
                                      <p:to>
                                        <p:strVal val="visible"/>
                                      </p:to>
                                    </p:set>
                                    <p:animEffect transition="in" filter="dissolve">
                                      <p:cBhvr>
                                        <p:cTn id="149" dur="500"/>
                                        <p:tgtEl>
                                          <p:spTgt spid="232"/>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231"/>
                                        </p:tgtEl>
                                        <p:attrNameLst>
                                          <p:attrName>style.visibility</p:attrName>
                                        </p:attrNameLst>
                                      </p:cBhvr>
                                      <p:to>
                                        <p:strVal val="visible"/>
                                      </p:to>
                                    </p:set>
                                    <p:animEffect transition="in" filter="dissolve">
                                      <p:cBhvr>
                                        <p:cTn id="152" dur="500"/>
                                        <p:tgtEl>
                                          <p:spTgt spid="231"/>
                                        </p:tgtEl>
                                      </p:cBhvr>
                                    </p:animEffect>
                                  </p:childTnLst>
                                </p:cTn>
                              </p:par>
                              <p:par>
                                <p:cTn id="153" presetID="9" presetClass="entr" presetSubtype="0" fill="hold" nodeType="withEffect">
                                  <p:stCondLst>
                                    <p:cond delay="0"/>
                                  </p:stCondLst>
                                  <p:childTnLst>
                                    <p:set>
                                      <p:cBhvr>
                                        <p:cTn id="154" dur="1" fill="hold">
                                          <p:stCondLst>
                                            <p:cond delay="0"/>
                                          </p:stCondLst>
                                        </p:cTn>
                                        <p:tgtEl>
                                          <p:spTgt spid="239"/>
                                        </p:tgtEl>
                                        <p:attrNameLst>
                                          <p:attrName>style.visibility</p:attrName>
                                        </p:attrNameLst>
                                      </p:cBhvr>
                                      <p:to>
                                        <p:strVal val="visible"/>
                                      </p:to>
                                    </p:set>
                                    <p:animEffect transition="in" filter="dissolve">
                                      <p:cBhvr>
                                        <p:cTn id="155" dur="500"/>
                                        <p:tgtEl>
                                          <p:spTgt spid="239"/>
                                        </p:tgtEl>
                                      </p:cBhvr>
                                    </p:animEffect>
                                  </p:childTnLst>
                                </p:cTn>
                              </p:par>
                            </p:childTnLst>
                          </p:cTn>
                        </p:par>
                        <p:par>
                          <p:cTn id="156" fill="hold">
                            <p:stCondLst>
                              <p:cond delay="500"/>
                            </p:stCondLst>
                            <p:childTnLst>
                              <p:par>
                                <p:cTn id="157" presetID="9" presetClass="entr" presetSubtype="0" fill="hold" nodeType="afterEffect">
                                  <p:stCondLst>
                                    <p:cond delay="0"/>
                                  </p:stCondLst>
                                  <p:childTnLst>
                                    <p:set>
                                      <p:cBhvr>
                                        <p:cTn id="158" dur="1" fill="hold">
                                          <p:stCondLst>
                                            <p:cond delay="0"/>
                                          </p:stCondLst>
                                        </p:cTn>
                                        <p:tgtEl>
                                          <p:spTgt spid="234"/>
                                        </p:tgtEl>
                                        <p:attrNameLst>
                                          <p:attrName>style.visibility</p:attrName>
                                        </p:attrNameLst>
                                      </p:cBhvr>
                                      <p:to>
                                        <p:strVal val="visible"/>
                                      </p:to>
                                    </p:set>
                                    <p:animEffect transition="in" filter="dissolve">
                                      <p:cBhvr>
                                        <p:cTn id="159" dur="500"/>
                                        <p:tgtEl>
                                          <p:spTgt spid="234"/>
                                        </p:tgtEl>
                                      </p:cBhvr>
                                    </p:animEffect>
                                  </p:childTnLst>
                                </p:cTn>
                              </p:par>
                            </p:childTnLst>
                          </p:cTn>
                        </p:par>
                        <p:par>
                          <p:cTn id="160" fill="hold">
                            <p:stCondLst>
                              <p:cond delay="1000"/>
                            </p:stCondLst>
                            <p:childTnLst>
                              <p:par>
                                <p:cTn id="161" presetID="9" presetClass="entr" presetSubtype="0" fill="hold" nodeType="afterEffect">
                                  <p:stCondLst>
                                    <p:cond delay="0"/>
                                  </p:stCondLst>
                                  <p:childTnLst>
                                    <p:set>
                                      <p:cBhvr>
                                        <p:cTn id="162" dur="1" fill="hold">
                                          <p:stCondLst>
                                            <p:cond delay="0"/>
                                          </p:stCondLst>
                                        </p:cTn>
                                        <p:tgtEl>
                                          <p:spTgt spid="229"/>
                                        </p:tgtEl>
                                        <p:attrNameLst>
                                          <p:attrName>style.visibility</p:attrName>
                                        </p:attrNameLst>
                                      </p:cBhvr>
                                      <p:to>
                                        <p:strVal val="visible"/>
                                      </p:to>
                                    </p:set>
                                    <p:animEffect transition="in" filter="dissolve">
                                      <p:cBhvr>
                                        <p:cTn id="163" dur="500"/>
                                        <p:tgtEl>
                                          <p:spTgt spid="229"/>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243"/>
                                        </p:tgtEl>
                                        <p:attrNameLst>
                                          <p:attrName>style.visibility</p:attrName>
                                        </p:attrNameLst>
                                      </p:cBhvr>
                                      <p:to>
                                        <p:strVal val="visible"/>
                                      </p:to>
                                    </p:set>
                                    <p:animEffect transition="in" filter="dissolve">
                                      <p:cBhvr>
                                        <p:cTn id="168" dur="500"/>
                                        <p:tgtEl>
                                          <p:spTgt spid="243"/>
                                        </p:tgtEl>
                                      </p:cBhvr>
                                    </p:animEffect>
                                  </p:childTnLst>
                                </p:cTn>
                              </p:par>
                              <p:par>
                                <p:cTn id="169" presetID="9" presetClass="entr" presetSubtype="0" fill="hold" nodeType="withEffect">
                                  <p:stCondLst>
                                    <p:cond delay="0"/>
                                  </p:stCondLst>
                                  <p:childTnLst>
                                    <p:set>
                                      <p:cBhvr>
                                        <p:cTn id="170" dur="1" fill="hold">
                                          <p:stCondLst>
                                            <p:cond delay="0"/>
                                          </p:stCondLst>
                                        </p:cTn>
                                        <p:tgtEl>
                                          <p:spTgt spid="115"/>
                                        </p:tgtEl>
                                        <p:attrNameLst>
                                          <p:attrName>style.visibility</p:attrName>
                                        </p:attrNameLst>
                                      </p:cBhvr>
                                      <p:to>
                                        <p:strVal val="visible"/>
                                      </p:to>
                                    </p:set>
                                    <p:animEffect transition="in" filter="dissolve">
                                      <p:cBhvr>
                                        <p:cTn id="171" dur="500"/>
                                        <p:tgtEl>
                                          <p:spTgt spid="115"/>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241"/>
                                        </p:tgtEl>
                                        <p:attrNameLst>
                                          <p:attrName>style.visibility</p:attrName>
                                        </p:attrNameLst>
                                      </p:cBhvr>
                                      <p:to>
                                        <p:strVal val="visible"/>
                                      </p:to>
                                    </p:set>
                                    <p:animEffect transition="in" filter="dissolve">
                                      <p:cBhvr>
                                        <p:cTn id="174" dur="500"/>
                                        <p:tgtEl>
                                          <p:spTgt spid="241"/>
                                        </p:tgtEl>
                                      </p:cBhvr>
                                    </p:animEffect>
                                  </p:childTnLst>
                                </p:cTn>
                              </p:par>
                            </p:childTnLst>
                          </p:cTn>
                        </p:par>
                        <p:par>
                          <p:cTn id="175" fill="hold">
                            <p:stCondLst>
                              <p:cond delay="500"/>
                            </p:stCondLst>
                            <p:childTnLst>
                              <p:par>
                                <p:cTn id="176" presetID="9" presetClass="entr" presetSubtype="0" fill="hold" nodeType="afterEffect">
                                  <p:stCondLst>
                                    <p:cond delay="0"/>
                                  </p:stCondLst>
                                  <p:childTnLst>
                                    <p:set>
                                      <p:cBhvr>
                                        <p:cTn id="177" dur="1" fill="hold">
                                          <p:stCondLst>
                                            <p:cond delay="0"/>
                                          </p:stCondLst>
                                        </p:cTn>
                                        <p:tgtEl>
                                          <p:spTgt spid="244"/>
                                        </p:tgtEl>
                                        <p:attrNameLst>
                                          <p:attrName>style.visibility</p:attrName>
                                        </p:attrNameLst>
                                      </p:cBhvr>
                                      <p:to>
                                        <p:strVal val="visible"/>
                                      </p:to>
                                    </p:set>
                                    <p:animEffect transition="in" filter="dissolve">
                                      <p:cBhvr>
                                        <p:cTn id="178" dur="500"/>
                                        <p:tgtEl>
                                          <p:spTgt spid="244"/>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grpId="0" nodeType="clickEffect">
                                  <p:stCondLst>
                                    <p:cond delay="0"/>
                                  </p:stCondLst>
                                  <p:childTnLst>
                                    <p:set>
                                      <p:cBhvr>
                                        <p:cTn id="182" dur="1" fill="hold">
                                          <p:stCondLst>
                                            <p:cond delay="0"/>
                                          </p:stCondLst>
                                        </p:cTn>
                                        <p:tgtEl>
                                          <p:spTgt spid="249"/>
                                        </p:tgtEl>
                                        <p:attrNameLst>
                                          <p:attrName>style.visibility</p:attrName>
                                        </p:attrNameLst>
                                      </p:cBhvr>
                                      <p:to>
                                        <p:strVal val="visible"/>
                                      </p:to>
                                    </p:set>
                                    <p:animEffect transition="in" filter="dissolve">
                                      <p:cBhvr>
                                        <p:cTn id="183" dur="500"/>
                                        <p:tgtEl>
                                          <p:spTgt spid="249"/>
                                        </p:tgtEl>
                                      </p:cBhvr>
                                    </p:animEffect>
                                  </p:childTnLst>
                                </p:cTn>
                              </p:par>
                            </p:childTnLst>
                          </p:cTn>
                        </p:par>
                        <p:par>
                          <p:cTn id="184" fill="hold">
                            <p:stCondLst>
                              <p:cond delay="500"/>
                            </p:stCondLst>
                            <p:childTnLst>
                              <p:par>
                                <p:cTn id="185" presetID="9" presetClass="entr" presetSubtype="0" fill="hold" nodeType="afterEffect">
                                  <p:stCondLst>
                                    <p:cond delay="0"/>
                                  </p:stCondLst>
                                  <p:childTnLst>
                                    <p:set>
                                      <p:cBhvr>
                                        <p:cTn id="186" dur="1" fill="hold">
                                          <p:stCondLst>
                                            <p:cond delay="0"/>
                                          </p:stCondLst>
                                        </p:cTn>
                                        <p:tgtEl>
                                          <p:spTgt spid="250"/>
                                        </p:tgtEl>
                                        <p:attrNameLst>
                                          <p:attrName>style.visibility</p:attrName>
                                        </p:attrNameLst>
                                      </p:cBhvr>
                                      <p:to>
                                        <p:strVal val="visible"/>
                                      </p:to>
                                    </p:set>
                                    <p:animEffect transition="in" filter="dissolve">
                                      <p:cBhvr>
                                        <p:cTn id="187" dur="500"/>
                                        <p:tgtEl>
                                          <p:spTgt spid="25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107"/>
                                        </p:tgtEl>
                                        <p:attrNameLst>
                                          <p:attrName>style.visibility</p:attrName>
                                        </p:attrNameLst>
                                      </p:cBhvr>
                                      <p:to>
                                        <p:strVal val="visible"/>
                                      </p:to>
                                    </p:set>
                                    <p:animEffect transition="in" filter="dissolve">
                                      <p:cBhvr>
                                        <p:cTn id="19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7" grpId="0" animBg="1"/>
      <p:bldP spid="36" grpId="0" animBg="1"/>
      <p:bldP spid="32" grpId="0"/>
      <p:bldP spid="33" grpId="0"/>
      <p:bldP spid="38" grpId="0"/>
      <p:bldP spid="39" grpId="0"/>
      <p:bldP spid="16" grpId="0" animBg="1"/>
      <p:bldP spid="52" grpId="0"/>
      <p:bldP spid="143" grpId="0"/>
      <p:bldP spid="178" grpId="0"/>
      <p:bldP spid="203" grpId="0" animBg="1"/>
      <p:bldP spid="205" grpId="0"/>
      <p:bldP spid="215" grpId="0"/>
      <p:bldP spid="231" grpId="0"/>
      <p:bldP spid="241" grpId="0" animBg="1"/>
      <p:bldP spid="249" grpId="0" animBg="1"/>
      <p:bldP spid="243" grpId="0"/>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3980CDE9-E555-6542-86BD-E9298384E576}"/>
              </a:ext>
            </a:extLst>
          </p:cNvPr>
          <p:cNvSpPr/>
          <p:nvPr/>
        </p:nvSpPr>
        <p:spPr>
          <a:xfrm>
            <a:off x="248495" y="4867772"/>
            <a:ext cx="11520000" cy="14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46D5685F-01C5-244C-B2D6-56CA0CEF9694}"/>
              </a:ext>
            </a:extLst>
          </p:cNvPr>
          <p:cNvSpPr/>
          <p:nvPr/>
        </p:nvSpPr>
        <p:spPr>
          <a:xfrm>
            <a:off x="248495" y="1646740"/>
            <a:ext cx="11520000" cy="144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4B5B266-7B2D-E841-A5F5-4ECD45491138}"/>
              </a:ext>
            </a:extLst>
          </p:cNvPr>
          <p:cNvSpPr/>
          <p:nvPr/>
        </p:nvSpPr>
        <p:spPr>
          <a:xfrm>
            <a:off x="248495" y="3271954"/>
            <a:ext cx="11520000" cy="144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3" name="グループ化 152">
            <a:extLst>
              <a:ext uri="{FF2B5EF4-FFF2-40B4-BE49-F238E27FC236}">
                <a16:creationId xmlns:a16="http://schemas.microsoft.com/office/drawing/2014/main" id="{2D6DF9A5-509E-E24D-B7B2-73391C3141D9}"/>
              </a:ext>
            </a:extLst>
          </p:cNvPr>
          <p:cNvGrpSpPr/>
          <p:nvPr/>
        </p:nvGrpSpPr>
        <p:grpSpPr>
          <a:xfrm>
            <a:off x="5582451" y="2676157"/>
            <a:ext cx="726481" cy="2639011"/>
            <a:chOff x="4451338" y="2676157"/>
            <a:chExt cx="726481" cy="2639011"/>
          </a:xfrm>
        </p:grpSpPr>
        <p:sp>
          <p:nvSpPr>
            <p:cNvPr id="154" name="上矢印 153">
              <a:extLst>
                <a:ext uri="{FF2B5EF4-FFF2-40B4-BE49-F238E27FC236}">
                  <a16:creationId xmlns:a16="http://schemas.microsoft.com/office/drawing/2014/main" id="{D14B38B2-74A2-1A48-BDF1-AEAC910E1C91}"/>
                </a:ext>
              </a:extLst>
            </p:cNvPr>
            <p:cNvSpPr/>
            <p:nvPr/>
          </p:nvSpPr>
          <p:spPr>
            <a:xfrm>
              <a:off x="4566238" y="2676157"/>
              <a:ext cx="484632" cy="2639011"/>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テキスト ボックス 157">
              <a:extLst>
                <a:ext uri="{FF2B5EF4-FFF2-40B4-BE49-F238E27FC236}">
                  <a16:creationId xmlns:a16="http://schemas.microsoft.com/office/drawing/2014/main" id="{65B5AA33-32E7-9B46-99C7-5921E4EB7910}"/>
                </a:ext>
              </a:extLst>
            </p:cNvPr>
            <p:cNvSpPr txBox="1"/>
            <p:nvPr/>
          </p:nvSpPr>
          <p:spPr>
            <a:xfrm>
              <a:off x="4451338" y="3186518"/>
              <a:ext cx="726481" cy="369332"/>
            </a:xfrm>
            <a:prstGeom prst="rect">
              <a:avLst/>
            </a:prstGeom>
            <a:noFill/>
          </p:spPr>
          <p:txBody>
            <a:bodyPr wrap="none" rtlCol="0">
              <a:spAutoFit/>
            </a:bodyPr>
            <a:lstStyle/>
            <a:p>
              <a:pPr algn="ctr"/>
              <a:r>
                <a:rPr kumimoji="1" lang="en-US" altLang="ja-JP" dirty="0">
                  <a:latin typeface="+mn-ea"/>
                </a:rPr>
                <a:t>push</a:t>
              </a:r>
              <a:endParaRPr kumimoji="1" lang="ja-JP" altLang="en-US">
                <a:latin typeface="+mn-ea"/>
              </a:endParaRPr>
            </a:p>
          </p:txBody>
        </p:sp>
      </p:grpSp>
      <p:pic>
        <p:nvPicPr>
          <p:cNvPr id="157" name="グラフィックス 156">
            <a:extLst>
              <a:ext uri="{FF2B5EF4-FFF2-40B4-BE49-F238E27FC236}">
                <a16:creationId xmlns:a16="http://schemas.microsoft.com/office/drawing/2014/main" id="{FEBC70C6-74CC-9845-A957-57F0514BA2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0929" y="2908999"/>
            <a:ext cx="315000" cy="360000"/>
          </a:xfrm>
          <a:prstGeom prst="rect">
            <a:avLst/>
          </a:prstGeom>
        </p:spPr>
      </p:pic>
      <p:sp>
        <p:nvSpPr>
          <p:cNvPr id="2" name="タイトル 1">
            <a:extLst>
              <a:ext uri="{FF2B5EF4-FFF2-40B4-BE49-F238E27FC236}">
                <a16:creationId xmlns:a16="http://schemas.microsoft.com/office/drawing/2014/main" id="{EFB3C202-C47F-3640-8600-A055C537ECCD}"/>
              </a:ext>
            </a:extLst>
          </p:cNvPr>
          <p:cNvSpPr>
            <a:spLocks noGrp="1"/>
          </p:cNvSpPr>
          <p:nvPr>
            <p:ph type="title"/>
          </p:nvPr>
        </p:nvSpPr>
        <p:spPr/>
        <p:txBody>
          <a:bodyPr/>
          <a:lstStyle/>
          <a:p>
            <a:r>
              <a:rPr kumimoji="1" lang="en-US" altLang="ja-JP" dirty="0"/>
              <a:t>GitHub flow</a:t>
            </a:r>
            <a:r>
              <a:rPr kumimoji="1" lang="ja-JP" altLang="en-US"/>
              <a:t>は難しい</a:t>
            </a:r>
          </a:p>
        </p:txBody>
      </p:sp>
      <p:sp>
        <p:nvSpPr>
          <p:cNvPr id="5" name="フッター プレースホルダー 4">
            <a:extLst>
              <a:ext uri="{FF2B5EF4-FFF2-40B4-BE49-F238E27FC236}">
                <a16:creationId xmlns:a16="http://schemas.microsoft.com/office/drawing/2014/main" id="{0DF57832-A407-9948-9F42-4358AE250691}"/>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6D09AB99-A6DA-8F48-9B41-8639057D15BB}"/>
              </a:ext>
            </a:extLst>
          </p:cNvPr>
          <p:cNvSpPr>
            <a:spLocks noGrp="1"/>
          </p:cNvSpPr>
          <p:nvPr>
            <p:ph type="sldNum" sz="quarter" idx="12"/>
          </p:nvPr>
        </p:nvSpPr>
        <p:spPr/>
        <p:txBody>
          <a:bodyPr/>
          <a:lstStyle/>
          <a:p>
            <a:fld id="{24785B65-FD71-8B41-B484-67B8C90169D7}" type="slidenum">
              <a:rPr kumimoji="1" lang="ja-JP" altLang="en-US" smtClean="0"/>
              <a:t>8</a:t>
            </a:fld>
            <a:endParaRPr kumimoji="1" lang="ja-JP" altLang="en-US"/>
          </a:p>
        </p:txBody>
      </p:sp>
      <p:cxnSp>
        <p:nvCxnSpPr>
          <p:cNvPr id="24" name="カギ線コネクタ 23">
            <a:extLst>
              <a:ext uri="{FF2B5EF4-FFF2-40B4-BE49-F238E27FC236}">
                <a16:creationId xmlns:a16="http://schemas.microsoft.com/office/drawing/2014/main" id="{328F76CD-5E5E-8045-9712-879218D45B61}"/>
              </a:ext>
            </a:extLst>
          </p:cNvPr>
          <p:cNvCxnSpPr>
            <a:cxnSpLocks/>
            <a:stCxn id="30" idx="1"/>
            <a:endCxn id="11" idx="2"/>
          </p:cNvCxnSpPr>
          <p:nvPr/>
        </p:nvCxnSpPr>
        <p:spPr>
          <a:xfrm rot="10800000" flipV="1">
            <a:off x="2419398" y="2637006"/>
            <a:ext cx="99915" cy="1354947"/>
          </a:xfrm>
          <a:prstGeom prst="bentConnector3">
            <a:avLst>
              <a:gd name="adj1" fmla="val 3287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401FDCC6-5C56-6F46-BFC1-E01090D95ECF}"/>
              </a:ext>
            </a:extLst>
          </p:cNvPr>
          <p:cNvCxnSpPr>
            <a:cxnSpLocks/>
            <a:stCxn id="16" idx="2"/>
            <a:endCxn id="14" idx="2"/>
          </p:cNvCxnSpPr>
          <p:nvPr/>
        </p:nvCxnSpPr>
        <p:spPr>
          <a:xfrm rot="10800000" flipV="1">
            <a:off x="2416479" y="2365558"/>
            <a:ext cx="12700" cy="3222213"/>
          </a:xfrm>
          <a:prstGeom prst="bentConnector3">
            <a:avLst>
              <a:gd name="adj1" fmla="val 52520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BF1559CA-EA2E-B343-9450-42E395473392}"/>
              </a:ext>
            </a:extLst>
          </p:cNvPr>
          <p:cNvSpPr/>
          <p:nvPr/>
        </p:nvSpPr>
        <p:spPr>
          <a:xfrm>
            <a:off x="2519312" y="2498329"/>
            <a:ext cx="644652" cy="277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DCCC388-ECFB-F741-8901-FF194C94EFA6}"/>
              </a:ext>
            </a:extLst>
          </p:cNvPr>
          <p:cNvSpPr txBox="1"/>
          <p:nvPr/>
        </p:nvSpPr>
        <p:spPr>
          <a:xfrm>
            <a:off x="2610667" y="3111757"/>
            <a:ext cx="774571" cy="369332"/>
          </a:xfrm>
          <a:prstGeom prst="rect">
            <a:avLst/>
          </a:prstGeom>
          <a:noFill/>
        </p:spPr>
        <p:txBody>
          <a:bodyPr wrap="none" rtlCol="0">
            <a:spAutoFit/>
          </a:bodyPr>
          <a:lstStyle/>
          <a:p>
            <a:r>
              <a:rPr kumimoji="1" lang="en-US" altLang="ja-JP" dirty="0">
                <a:latin typeface="+mn-ea"/>
              </a:rPr>
              <a:t>clone</a:t>
            </a:r>
            <a:endParaRPr kumimoji="1" lang="ja-JP" altLang="en-US">
              <a:latin typeface="+mn-ea"/>
            </a:endParaRPr>
          </a:p>
        </p:txBody>
      </p:sp>
      <p:sp>
        <p:nvSpPr>
          <p:cNvPr id="33" name="テキスト ボックス 32">
            <a:extLst>
              <a:ext uri="{FF2B5EF4-FFF2-40B4-BE49-F238E27FC236}">
                <a16:creationId xmlns:a16="http://schemas.microsoft.com/office/drawing/2014/main" id="{A0DA27AE-2D82-F144-82BC-957951F63347}"/>
              </a:ext>
            </a:extLst>
          </p:cNvPr>
          <p:cNvSpPr txBox="1"/>
          <p:nvPr/>
        </p:nvSpPr>
        <p:spPr>
          <a:xfrm>
            <a:off x="2153241" y="4754753"/>
            <a:ext cx="774571" cy="369332"/>
          </a:xfrm>
          <a:prstGeom prst="rect">
            <a:avLst/>
          </a:prstGeom>
          <a:noFill/>
        </p:spPr>
        <p:txBody>
          <a:bodyPr wrap="none" rtlCol="0">
            <a:spAutoFit/>
          </a:bodyPr>
          <a:lstStyle/>
          <a:p>
            <a:r>
              <a:rPr kumimoji="1" lang="en-US" altLang="ja-JP" dirty="0">
                <a:latin typeface="+mn-ea"/>
              </a:rPr>
              <a:t>clone</a:t>
            </a:r>
            <a:endParaRPr kumimoji="1" lang="ja-JP" altLang="en-US">
              <a:latin typeface="+mn-ea"/>
            </a:endParaRPr>
          </a:p>
        </p:txBody>
      </p:sp>
      <p:pic>
        <p:nvPicPr>
          <p:cNvPr id="3" name="図 2">
            <a:extLst>
              <a:ext uri="{FF2B5EF4-FFF2-40B4-BE49-F238E27FC236}">
                <a16:creationId xmlns:a16="http://schemas.microsoft.com/office/drawing/2014/main" id="{C540B219-C567-644A-BAA2-D7D1CCD97137}"/>
              </a:ext>
            </a:extLst>
          </p:cNvPr>
          <p:cNvPicPr>
            <a:picLocks noChangeAspect="1"/>
          </p:cNvPicPr>
          <p:nvPr/>
        </p:nvPicPr>
        <p:blipFill>
          <a:blip r:embed="rId4"/>
          <a:stretch>
            <a:fillRect/>
          </a:stretch>
        </p:blipFill>
        <p:spPr>
          <a:xfrm>
            <a:off x="512580" y="5047772"/>
            <a:ext cx="1080000" cy="1080000"/>
          </a:xfrm>
          <a:prstGeom prst="rect">
            <a:avLst/>
          </a:prstGeom>
        </p:spPr>
      </p:pic>
      <p:pic>
        <p:nvPicPr>
          <p:cNvPr id="7" name="図 6">
            <a:extLst>
              <a:ext uri="{FF2B5EF4-FFF2-40B4-BE49-F238E27FC236}">
                <a16:creationId xmlns:a16="http://schemas.microsoft.com/office/drawing/2014/main" id="{FC273389-368E-8046-944F-33C0A132BA4B}"/>
              </a:ext>
            </a:extLst>
          </p:cNvPr>
          <p:cNvPicPr>
            <a:picLocks noChangeAspect="1"/>
          </p:cNvPicPr>
          <p:nvPr/>
        </p:nvPicPr>
        <p:blipFill>
          <a:blip r:embed="rId5"/>
          <a:stretch>
            <a:fillRect/>
          </a:stretch>
        </p:blipFill>
        <p:spPr>
          <a:xfrm>
            <a:off x="512580" y="3451954"/>
            <a:ext cx="1080000" cy="1080000"/>
          </a:xfrm>
          <a:prstGeom prst="rect">
            <a:avLst/>
          </a:prstGeom>
        </p:spPr>
      </p:pic>
      <p:sp>
        <p:nvSpPr>
          <p:cNvPr id="38" name="テキスト ボックス 37">
            <a:extLst>
              <a:ext uri="{FF2B5EF4-FFF2-40B4-BE49-F238E27FC236}">
                <a16:creationId xmlns:a16="http://schemas.microsoft.com/office/drawing/2014/main" id="{590733FD-C12D-FC4B-BF1B-FB3834DEDBCA}"/>
              </a:ext>
            </a:extLst>
          </p:cNvPr>
          <p:cNvSpPr txBox="1"/>
          <p:nvPr/>
        </p:nvSpPr>
        <p:spPr>
          <a:xfrm>
            <a:off x="9390792" y="4342622"/>
            <a:ext cx="2377703" cy="369332"/>
          </a:xfrm>
          <a:prstGeom prst="rect">
            <a:avLst/>
          </a:prstGeom>
          <a:noFill/>
        </p:spPr>
        <p:txBody>
          <a:bodyPr wrap="none" rtlCol="0">
            <a:spAutoFit/>
          </a:bodyPr>
          <a:lstStyle/>
          <a:p>
            <a:pPr algn="r"/>
            <a:r>
              <a:rPr kumimoji="1" lang="en-US" altLang="ja-JP" dirty="0">
                <a:latin typeface="+mn-ea"/>
              </a:rPr>
              <a:t>Alice’s environment</a:t>
            </a:r>
            <a:endParaRPr kumimoji="1" lang="ja-JP" altLang="en-US">
              <a:latin typeface="+mn-ea"/>
            </a:endParaRPr>
          </a:p>
        </p:txBody>
      </p:sp>
      <p:sp>
        <p:nvSpPr>
          <p:cNvPr id="39" name="テキスト ボックス 38">
            <a:extLst>
              <a:ext uri="{FF2B5EF4-FFF2-40B4-BE49-F238E27FC236}">
                <a16:creationId xmlns:a16="http://schemas.microsoft.com/office/drawing/2014/main" id="{8E0E1980-0C9B-7543-815C-5FD6C6DB86DC}"/>
              </a:ext>
            </a:extLst>
          </p:cNvPr>
          <p:cNvSpPr txBox="1"/>
          <p:nvPr/>
        </p:nvSpPr>
        <p:spPr>
          <a:xfrm>
            <a:off x="9482163" y="5943106"/>
            <a:ext cx="2286332" cy="369332"/>
          </a:xfrm>
          <a:prstGeom prst="rect">
            <a:avLst/>
          </a:prstGeom>
          <a:noFill/>
        </p:spPr>
        <p:txBody>
          <a:bodyPr wrap="none" rtlCol="0">
            <a:spAutoFit/>
          </a:bodyPr>
          <a:lstStyle/>
          <a:p>
            <a:pPr algn="r"/>
            <a:r>
              <a:rPr kumimoji="1" lang="en-US" altLang="ja-JP" dirty="0">
                <a:latin typeface="+mn-ea"/>
              </a:rPr>
              <a:t>Bob’s environment</a:t>
            </a:r>
            <a:endParaRPr kumimoji="1" lang="ja-JP" altLang="en-US">
              <a:latin typeface="+mn-ea"/>
            </a:endParaRPr>
          </a:p>
        </p:txBody>
      </p:sp>
      <p:grpSp>
        <p:nvGrpSpPr>
          <p:cNvPr id="19" name="グループ化 18">
            <a:extLst>
              <a:ext uri="{FF2B5EF4-FFF2-40B4-BE49-F238E27FC236}">
                <a16:creationId xmlns:a16="http://schemas.microsoft.com/office/drawing/2014/main" id="{395FE3C5-56A4-1A49-84C4-A3CC22840DC0}"/>
              </a:ext>
            </a:extLst>
          </p:cNvPr>
          <p:cNvGrpSpPr/>
          <p:nvPr/>
        </p:nvGrpSpPr>
        <p:grpSpPr>
          <a:xfrm>
            <a:off x="2416479" y="5047772"/>
            <a:ext cx="1080000" cy="1080000"/>
            <a:chOff x="774032" y="4575977"/>
            <a:chExt cx="1080000" cy="1080000"/>
          </a:xfrm>
        </p:grpSpPr>
        <p:sp>
          <p:nvSpPr>
            <p:cNvPr id="14" name="円柱 13">
              <a:extLst>
                <a:ext uri="{FF2B5EF4-FFF2-40B4-BE49-F238E27FC236}">
                  <a16:creationId xmlns:a16="http://schemas.microsoft.com/office/drawing/2014/main" id="{B36E3B1C-9C24-904B-8FE7-2241027206A0}"/>
                </a:ext>
              </a:extLst>
            </p:cNvPr>
            <p:cNvSpPr/>
            <p:nvPr/>
          </p:nvSpPr>
          <p:spPr>
            <a:xfrm>
              <a:off x="774032" y="4575977"/>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5916ED36-05E0-E740-8BC5-0BBF36446948}"/>
                </a:ext>
              </a:extLst>
            </p:cNvPr>
            <p:cNvPicPr>
              <a:picLocks noChangeAspect="1"/>
            </p:cNvPicPr>
            <p:nvPr/>
          </p:nvPicPr>
          <p:blipFill>
            <a:blip r:embed="rId6"/>
            <a:stretch>
              <a:fillRect/>
            </a:stretch>
          </p:blipFill>
          <p:spPr>
            <a:xfrm>
              <a:off x="1134032" y="4935977"/>
              <a:ext cx="360000" cy="360000"/>
            </a:xfrm>
            <a:prstGeom prst="rect">
              <a:avLst/>
            </a:prstGeom>
          </p:spPr>
        </p:pic>
      </p:grpSp>
      <p:grpSp>
        <p:nvGrpSpPr>
          <p:cNvPr id="20" name="グループ化 19">
            <a:extLst>
              <a:ext uri="{FF2B5EF4-FFF2-40B4-BE49-F238E27FC236}">
                <a16:creationId xmlns:a16="http://schemas.microsoft.com/office/drawing/2014/main" id="{AC8BFC8A-9969-9245-B9B5-C45DE552B6A6}"/>
              </a:ext>
            </a:extLst>
          </p:cNvPr>
          <p:cNvGrpSpPr/>
          <p:nvPr/>
        </p:nvGrpSpPr>
        <p:grpSpPr>
          <a:xfrm>
            <a:off x="2419397" y="3451954"/>
            <a:ext cx="1080000" cy="1080000"/>
            <a:chOff x="776950" y="3231096"/>
            <a:chExt cx="1080000" cy="1080000"/>
          </a:xfrm>
        </p:grpSpPr>
        <p:sp>
          <p:nvSpPr>
            <p:cNvPr id="11" name="円柱 10">
              <a:extLst>
                <a:ext uri="{FF2B5EF4-FFF2-40B4-BE49-F238E27FC236}">
                  <a16:creationId xmlns:a16="http://schemas.microsoft.com/office/drawing/2014/main" id="{4D240F66-C21D-B044-BFD2-808BA6E84931}"/>
                </a:ext>
              </a:extLst>
            </p:cNvPr>
            <p:cNvSpPr/>
            <p:nvPr/>
          </p:nvSpPr>
          <p:spPr>
            <a:xfrm>
              <a:off x="776950" y="3231096"/>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B3D27EC-3B69-2B49-9FA3-4CDDD1F28BCF}"/>
                </a:ext>
              </a:extLst>
            </p:cNvPr>
            <p:cNvPicPr>
              <a:picLocks noChangeAspect="1"/>
            </p:cNvPicPr>
            <p:nvPr/>
          </p:nvPicPr>
          <p:blipFill>
            <a:blip r:embed="rId6"/>
            <a:stretch>
              <a:fillRect/>
            </a:stretch>
          </p:blipFill>
          <p:spPr>
            <a:xfrm>
              <a:off x="1126725" y="3591096"/>
              <a:ext cx="360000" cy="360000"/>
            </a:xfrm>
            <a:prstGeom prst="rect">
              <a:avLst/>
            </a:prstGeom>
          </p:spPr>
        </p:pic>
      </p:grpSp>
      <p:sp>
        <p:nvSpPr>
          <p:cNvPr id="16" name="円柱 15">
            <a:extLst>
              <a:ext uri="{FF2B5EF4-FFF2-40B4-BE49-F238E27FC236}">
                <a16:creationId xmlns:a16="http://schemas.microsoft.com/office/drawing/2014/main" id="{27564EC9-60FF-394A-A644-7A562CC770B3}"/>
              </a:ext>
            </a:extLst>
          </p:cNvPr>
          <p:cNvSpPr/>
          <p:nvPr/>
        </p:nvSpPr>
        <p:spPr>
          <a:xfrm>
            <a:off x="2416479" y="1825559"/>
            <a:ext cx="1080000" cy="1080000"/>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323E04BD-A3F1-6842-9476-F538E33443C3}"/>
              </a:ext>
            </a:extLst>
          </p:cNvPr>
          <p:cNvSpPr txBox="1"/>
          <p:nvPr/>
        </p:nvSpPr>
        <p:spPr>
          <a:xfrm>
            <a:off x="10950642" y="2717408"/>
            <a:ext cx="817853" cy="369332"/>
          </a:xfrm>
          <a:prstGeom prst="rect">
            <a:avLst/>
          </a:prstGeom>
          <a:noFill/>
        </p:spPr>
        <p:txBody>
          <a:bodyPr wrap="none" rtlCol="0">
            <a:spAutoFit/>
          </a:bodyPr>
          <a:lstStyle/>
          <a:p>
            <a:pPr algn="r"/>
            <a:r>
              <a:rPr kumimoji="1" lang="en-US" altLang="ja-JP" dirty="0">
                <a:latin typeface="+mn-ea"/>
              </a:rPr>
              <a:t>origin</a:t>
            </a:r>
            <a:endParaRPr kumimoji="1" lang="ja-JP" altLang="en-US">
              <a:latin typeface="+mn-ea"/>
            </a:endParaRPr>
          </a:p>
        </p:txBody>
      </p:sp>
      <p:cxnSp>
        <p:nvCxnSpPr>
          <p:cNvPr id="142" name="直線矢印コネクタ 141">
            <a:extLst>
              <a:ext uri="{FF2B5EF4-FFF2-40B4-BE49-F238E27FC236}">
                <a16:creationId xmlns:a16="http://schemas.microsoft.com/office/drawing/2014/main" id="{854E0831-9BB8-B240-B1C9-6C22BCEFECCC}"/>
              </a:ext>
            </a:extLst>
          </p:cNvPr>
          <p:cNvCxnSpPr>
            <a:cxnSpLocks/>
          </p:cNvCxnSpPr>
          <p:nvPr/>
        </p:nvCxnSpPr>
        <p:spPr>
          <a:xfrm>
            <a:off x="3492393" y="5811470"/>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B04AC8C5-DFB8-2D40-955F-1B51EAA65BD4}"/>
              </a:ext>
            </a:extLst>
          </p:cNvPr>
          <p:cNvSpPr txBox="1"/>
          <p:nvPr/>
        </p:nvSpPr>
        <p:spPr>
          <a:xfrm>
            <a:off x="10692393" y="5626804"/>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sp>
        <p:nvSpPr>
          <p:cNvPr id="144" name="円/楕円 143">
            <a:extLst>
              <a:ext uri="{FF2B5EF4-FFF2-40B4-BE49-F238E27FC236}">
                <a16:creationId xmlns:a16="http://schemas.microsoft.com/office/drawing/2014/main" id="{55D078D1-995A-7343-AC2C-DAA0878AD89B}"/>
              </a:ext>
            </a:extLst>
          </p:cNvPr>
          <p:cNvSpPr/>
          <p:nvPr/>
        </p:nvSpPr>
        <p:spPr>
          <a:xfrm>
            <a:off x="3687552" y="5757470"/>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a:extLst>
              <a:ext uri="{FF2B5EF4-FFF2-40B4-BE49-F238E27FC236}">
                <a16:creationId xmlns:a16="http://schemas.microsoft.com/office/drawing/2014/main" id="{9597A542-6C6D-CA49-B049-BDB04A5CD661}"/>
              </a:ext>
            </a:extLst>
          </p:cNvPr>
          <p:cNvSpPr/>
          <p:nvPr/>
        </p:nvSpPr>
        <p:spPr>
          <a:xfrm>
            <a:off x="3924635" y="5757470"/>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矢印コネクタ 110">
            <a:extLst>
              <a:ext uri="{FF2B5EF4-FFF2-40B4-BE49-F238E27FC236}">
                <a16:creationId xmlns:a16="http://schemas.microsoft.com/office/drawing/2014/main" id="{0720E052-2501-314A-AC40-A825B3E4EBEA}"/>
              </a:ext>
            </a:extLst>
          </p:cNvPr>
          <p:cNvCxnSpPr>
            <a:cxnSpLocks/>
          </p:cNvCxnSpPr>
          <p:nvPr/>
        </p:nvCxnSpPr>
        <p:spPr>
          <a:xfrm>
            <a:off x="3494395" y="4186804"/>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C0B73F4D-3276-3E4B-8714-2B36335A73C1}"/>
              </a:ext>
            </a:extLst>
          </p:cNvPr>
          <p:cNvSpPr txBox="1"/>
          <p:nvPr/>
        </p:nvSpPr>
        <p:spPr>
          <a:xfrm>
            <a:off x="10694395" y="4002138"/>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sp>
        <p:nvSpPr>
          <p:cNvPr id="113" name="円/楕円 112">
            <a:extLst>
              <a:ext uri="{FF2B5EF4-FFF2-40B4-BE49-F238E27FC236}">
                <a16:creationId xmlns:a16="http://schemas.microsoft.com/office/drawing/2014/main" id="{151A31FC-8AC9-5042-82D7-64F36695BBB6}"/>
              </a:ext>
            </a:extLst>
          </p:cNvPr>
          <p:cNvSpPr/>
          <p:nvPr/>
        </p:nvSpPr>
        <p:spPr>
          <a:xfrm>
            <a:off x="3689554" y="413280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3" name="グループ化 182">
            <a:extLst>
              <a:ext uri="{FF2B5EF4-FFF2-40B4-BE49-F238E27FC236}">
                <a16:creationId xmlns:a16="http://schemas.microsoft.com/office/drawing/2014/main" id="{1C7812D2-9A2E-D34A-868E-BF55CB4FCC59}"/>
              </a:ext>
            </a:extLst>
          </p:cNvPr>
          <p:cNvGrpSpPr/>
          <p:nvPr/>
        </p:nvGrpSpPr>
        <p:grpSpPr>
          <a:xfrm>
            <a:off x="3980620" y="3770285"/>
            <a:ext cx="1429989" cy="411305"/>
            <a:chOff x="3980620" y="3770285"/>
            <a:chExt cx="1429989" cy="411305"/>
          </a:xfrm>
        </p:grpSpPr>
        <p:cxnSp>
          <p:nvCxnSpPr>
            <p:cNvPr id="173" name="直線コネクタ 172">
              <a:extLst>
                <a:ext uri="{FF2B5EF4-FFF2-40B4-BE49-F238E27FC236}">
                  <a16:creationId xmlns:a16="http://schemas.microsoft.com/office/drawing/2014/main" id="{C56C115D-1C45-9343-B2C3-4A16E0A97F4D}"/>
                </a:ext>
              </a:extLst>
            </p:cNvPr>
            <p:cNvCxnSpPr/>
            <p:nvPr/>
          </p:nvCxnSpPr>
          <p:spPr>
            <a:xfrm flipH="1">
              <a:off x="3980620" y="3821590"/>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矢印コネクタ 174">
              <a:extLst>
                <a:ext uri="{FF2B5EF4-FFF2-40B4-BE49-F238E27FC236}">
                  <a16:creationId xmlns:a16="http://schemas.microsoft.com/office/drawing/2014/main" id="{4E4B2E6E-3BC0-7A48-8D2C-9E280F4B3114}"/>
                </a:ext>
              </a:extLst>
            </p:cNvPr>
            <p:cNvCxnSpPr/>
            <p:nvPr/>
          </p:nvCxnSpPr>
          <p:spPr>
            <a:xfrm>
              <a:off x="4330609" y="3827001"/>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円/楕円 113">
              <a:extLst>
                <a:ext uri="{FF2B5EF4-FFF2-40B4-BE49-F238E27FC236}">
                  <a16:creationId xmlns:a16="http://schemas.microsoft.com/office/drawing/2014/main" id="{4616E60E-E37A-184D-BA21-874AE47114F7}"/>
                </a:ext>
              </a:extLst>
            </p:cNvPr>
            <p:cNvSpPr/>
            <p:nvPr/>
          </p:nvSpPr>
          <p:spPr>
            <a:xfrm>
              <a:off x="4400803"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a:extLst>
                <a:ext uri="{FF2B5EF4-FFF2-40B4-BE49-F238E27FC236}">
                  <a16:creationId xmlns:a16="http://schemas.microsoft.com/office/drawing/2014/main" id="{B9F5FA22-5C0B-314F-BD5F-B97D65B52D68}"/>
                </a:ext>
              </a:extLst>
            </p:cNvPr>
            <p:cNvSpPr/>
            <p:nvPr/>
          </p:nvSpPr>
          <p:spPr>
            <a:xfrm>
              <a:off x="4874969"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897B7DF5-90FD-ED46-BE8E-92EC71A09E7F}"/>
                </a:ext>
              </a:extLst>
            </p:cNvPr>
            <p:cNvSpPr/>
            <p:nvPr/>
          </p:nvSpPr>
          <p:spPr>
            <a:xfrm>
              <a:off x="5112052"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7C883DF2-D7C4-3441-BD2C-69C55B5C7D71}"/>
                </a:ext>
              </a:extLst>
            </p:cNvPr>
            <p:cNvSpPr/>
            <p:nvPr/>
          </p:nvSpPr>
          <p:spPr>
            <a:xfrm>
              <a:off x="4637886"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0" name="円/楕円 119">
            <a:extLst>
              <a:ext uri="{FF2B5EF4-FFF2-40B4-BE49-F238E27FC236}">
                <a16:creationId xmlns:a16="http://schemas.microsoft.com/office/drawing/2014/main" id="{7B68174D-835D-5C4C-928F-D750F84DF6CC}"/>
              </a:ext>
            </a:extLst>
          </p:cNvPr>
          <p:cNvSpPr/>
          <p:nvPr/>
        </p:nvSpPr>
        <p:spPr>
          <a:xfrm>
            <a:off x="3926637" y="413280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テキスト ボックス 177">
            <a:extLst>
              <a:ext uri="{FF2B5EF4-FFF2-40B4-BE49-F238E27FC236}">
                <a16:creationId xmlns:a16="http://schemas.microsoft.com/office/drawing/2014/main" id="{BE3E8704-34D8-AD4E-9598-CAACF42E63E7}"/>
              </a:ext>
            </a:extLst>
          </p:cNvPr>
          <p:cNvSpPr txBox="1"/>
          <p:nvPr/>
        </p:nvSpPr>
        <p:spPr>
          <a:xfrm>
            <a:off x="3218897" y="2802164"/>
            <a:ext cx="1029449" cy="369332"/>
          </a:xfrm>
          <a:prstGeom prst="rect">
            <a:avLst/>
          </a:prstGeom>
          <a:noFill/>
        </p:spPr>
        <p:txBody>
          <a:bodyPr wrap="none" rtlCol="0">
            <a:spAutoFit/>
          </a:bodyPr>
          <a:lstStyle/>
          <a:p>
            <a:r>
              <a:rPr kumimoji="1" lang="en-US" altLang="ja-JP" dirty="0">
                <a:latin typeface="+mn-ea"/>
              </a:rPr>
              <a:t>commit</a:t>
            </a:r>
            <a:endParaRPr kumimoji="1" lang="ja-JP" altLang="en-US">
              <a:latin typeface="+mn-ea"/>
            </a:endParaRPr>
          </a:p>
        </p:txBody>
      </p:sp>
      <p:cxnSp>
        <p:nvCxnSpPr>
          <p:cNvPr id="180" name="直線コネクタ 179">
            <a:extLst>
              <a:ext uri="{FF2B5EF4-FFF2-40B4-BE49-F238E27FC236}">
                <a16:creationId xmlns:a16="http://schemas.microsoft.com/office/drawing/2014/main" id="{D9A2E080-8AD8-7F43-99A1-3FE18B569471}"/>
              </a:ext>
            </a:extLst>
          </p:cNvPr>
          <p:cNvCxnSpPr>
            <a:cxnSpLocks/>
            <a:stCxn id="81" idx="4"/>
            <a:endCxn id="178" idx="0"/>
          </p:cNvCxnSpPr>
          <p:nvPr/>
        </p:nvCxnSpPr>
        <p:spPr>
          <a:xfrm>
            <a:off x="3732938" y="2618702"/>
            <a:ext cx="684" cy="183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A56CC74-2460-8E44-B67D-BC066B2ED93A}"/>
              </a:ext>
            </a:extLst>
          </p:cNvPr>
          <p:cNvGrpSpPr/>
          <p:nvPr/>
        </p:nvGrpSpPr>
        <p:grpSpPr>
          <a:xfrm>
            <a:off x="3980620" y="2137164"/>
            <a:ext cx="1429989" cy="411305"/>
            <a:chOff x="3980620" y="3770285"/>
            <a:chExt cx="1429989" cy="411305"/>
          </a:xfrm>
        </p:grpSpPr>
        <p:cxnSp>
          <p:nvCxnSpPr>
            <p:cNvPr id="196" name="直線コネクタ 195">
              <a:extLst>
                <a:ext uri="{FF2B5EF4-FFF2-40B4-BE49-F238E27FC236}">
                  <a16:creationId xmlns:a16="http://schemas.microsoft.com/office/drawing/2014/main" id="{0827CFDB-CFA8-1F40-811D-18D86B5C30AE}"/>
                </a:ext>
              </a:extLst>
            </p:cNvPr>
            <p:cNvCxnSpPr/>
            <p:nvPr/>
          </p:nvCxnSpPr>
          <p:spPr>
            <a:xfrm flipH="1">
              <a:off x="3980620" y="3821590"/>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68037E70-262E-2149-8850-C15A63963460}"/>
                </a:ext>
              </a:extLst>
            </p:cNvPr>
            <p:cNvCxnSpPr/>
            <p:nvPr/>
          </p:nvCxnSpPr>
          <p:spPr>
            <a:xfrm>
              <a:off x="4330609" y="3827001"/>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円/楕円 197">
              <a:extLst>
                <a:ext uri="{FF2B5EF4-FFF2-40B4-BE49-F238E27FC236}">
                  <a16:creationId xmlns:a16="http://schemas.microsoft.com/office/drawing/2014/main" id="{D37FD386-163D-3943-8A64-579C6B5AAD3D}"/>
                </a:ext>
              </a:extLst>
            </p:cNvPr>
            <p:cNvSpPr/>
            <p:nvPr/>
          </p:nvSpPr>
          <p:spPr>
            <a:xfrm>
              <a:off x="4400803"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a:extLst>
                <a:ext uri="{FF2B5EF4-FFF2-40B4-BE49-F238E27FC236}">
                  <a16:creationId xmlns:a16="http://schemas.microsoft.com/office/drawing/2014/main" id="{E3AEC3CD-E51A-9D41-8725-BC8EF1FF2193}"/>
                </a:ext>
              </a:extLst>
            </p:cNvPr>
            <p:cNvSpPr/>
            <p:nvPr/>
          </p:nvSpPr>
          <p:spPr>
            <a:xfrm>
              <a:off x="4874969"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a:extLst>
                <a:ext uri="{FF2B5EF4-FFF2-40B4-BE49-F238E27FC236}">
                  <a16:creationId xmlns:a16="http://schemas.microsoft.com/office/drawing/2014/main" id="{13CEBE58-9451-8B49-A1F2-CCF99DFD2F4E}"/>
                </a:ext>
              </a:extLst>
            </p:cNvPr>
            <p:cNvSpPr/>
            <p:nvPr/>
          </p:nvSpPr>
          <p:spPr>
            <a:xfrm>
              <a:off x="5112052"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a:extLst>
                <a:ext uri="{FF2B5EF4-FFF2-40B4-BE49-F238E27FC236}">
                  <a16:creationId xmlns:a16="http://schemas.microsoft.com/office/drawing/2014/main" id="{C1F242BC-1BD4-8745-B3FD-B04BA393F7A9}"/>
                </a:ext>
              </a:extLst>
            </p:cNvPr>
            <p:cNvSpPr/>
            <p:nvPr/>
          </p:nvSpPr>
          <p:spPr>
            <a:xfrm>
              <a:off x="4637886" y="3770285"/>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0" name="直線矢印コネクタ 49">
            <a:extLst>
              <a:ext uri="{FF2B5EF4-FFF2-40B4-BE49-F238E27FC236}">
                <a16:creationId xmlns:a16="http://schemas.microsoft.com/office/drawing/2014/main" id="{3FF4CEF3-2DF1-FE4A-A6E7-29CCDBE320E7}"/>
              </a:ext>
            </a:extLst>
          </p:cNvPr>
          <p:cNvCxnSpPr>
            <a:cxnSpLocks/>
          </p:cNvCxnSpPr>
          <p:nvPr/>
        </p:nvCxnSpPr>
        <p:spPr>
          <a:xfrm>
            <a:off x="3483779" y="2564702"/>
            <a:ext cx="72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E7B113F-AC7C-F643-91FD-794489EF8AB5}"/>
              </a:ext>
            </a:extLst>
          </p:cNvPr>
          <p:cNvSpPr txBox="1"/>
          <p:nvPr/>
        </p:nvSpPr>
        <p:spPr>
          <a:xfrm>
            <a:off x="10683779" y="2380036"/>
            <a:ext cx="971741" cy="369332"/>
          </a:xfrm>
          <a:prstGeom prst="rect">
            <a:avLst/>
          </a:prstGeom>
          <a:noFill/>
        </p:spPr>
        <p:txBody>
          <a:bodyPr wrap="none" rtlCol="0">
            <a:spAutoFit/>
          </a:bodyPr>
          <a:lstStyle/>
          <a:p>
            <a:r>
              <a:rPr kumimoji="1" lang="en-US" altLang="ja-JP" dirty="0">
                <a:latin typeface="+mn-ea"/>
              </a:rPr>
              <a:t>master</a:t>
            </a:r>
            <a:endParaRPr kumimoji="1" lang="ja-JP" altLang="en-US">
              <a:latin typeface="+mn-ea"/>
            </a:endParaRPr>
          </a:p>
        </p:txBody>
      </p:sp>
      <p:sp>
        <p:nvSpPr>
          <p:cNvPr id="81" name="円/楕円 80">
            <a:extLst>
              <a:ext uri="{FF2B5EF4-FFF2-40B4-BE49-F238E27FC236}">
                <a16:creationId xmlns:a16="http://schemas.microsoft.com/office/drawing/2014/main" id="{B47BE033-8C32-7046-AF52-EA8C3F39C928}"/>
              </a:ext>
            </a:extLst>
          </p:cNvPr>
          <p:cNvSpPr/>
          <p:nvPr/>
        </p:nvSpPr>
        <p:spPr>
          <a:xfrm>
            <a:off x="3678938" y="2510702"/>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a:extLst>
              <a:ext uri="{FF2B5EF4-FFF2-40B4-BE49-F238E27FC236}">
                <a16:creationId xmlns:a16="http://schemas.microsoft.com/office/drawing/2014/main" id="{9C6E0790-B705-D249-808C-50941CD02AE7}"/>
              </a:ext>
            </a:extLst>
          </p:cNvPr>
          <p:cNvSpPr/>
          <p:nvPr/>
        </p:nvSpPr>
        <p:spPr>
          <a:xfrm>
            <a:off x="3916021" y="2510702"/>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2" name="図 201">
            <a:extLst>
              <a:ext uri="{FF2B5EF4-FFF2-40B4-BE49-F238E27FC236}">
                <a16:creationId xmlns:a16="http://schemas.microsoft.com/office/drawing/2014/main" id="{445E0656-6125-D44F-B536-A7489C28CC79}"/>
              </a:ext>
            </a:extLst>
          </p:cNvPr>
          <p:cNvPicPr>
            <a:picLocks noChangeAspect="1"/>
          </p:cNvPicPr>
          <p:nvPr/>
        </p:nvPicPr>
        <p:blipFill>
          <a:blip r:embed="rId7"/>
          <a:stretch>
            <a:fillRect/>
          </a:stretch>
        </p:blipFill>
        <p:spPr>
          <a:xfrm>
            <a:off x="7337915" y="2007170"/>
            <a:ext cx="269966" cy="360000"/>
          </a:xfrm>
          <a:prstGeom prst="rect">
            <a:avLst/>
          </a:prstGeom>
        </p:spPr>
      </p:pic>
      <p:sp>
        <p:nvSpPr>
          <p:cNvPr id="203" name="角丸四角形 202">
            <a:extLst>
              <a:ext uri="{FF2B5EF4-FFF2-40B4-BE49-F238E27FC236}">
                <a16:creationId xmlns:a16="http://schemas.microsoft.com/office/drawing/2014/main" id="{7C0E9A77-F844-D84E-914D-B0F11A5683C1}"/>
              </a:ext>
            </a:extLst>
          </p:cNvPr>
          <p:cNvSpPr/>
          <p:nvPr/>
        </p:nvSpPr>
        <p:spPr>
          <a:xfrm>
            <a:off x="5537080" y="2007170"/>
            <a:ext cx="1731722" cy="358151"/>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テキスト ボックス 204">
            <a:extLst>
              <a:ext uri="{FF2B5EF4-FFF2-40B4-BE49-F238E27FC236}">
                <a16:creationId xmlns:a16="http://schemas.microsoft.com/office/drawing/2014/main" id="{FECDCFE2-B8A5-DC4F-96B9-53B1E0FCE424}"/>
              </a:ext>
            </a:extLst>
          </p:cNvPr>
          <p:cNvSpPr txBox="1"/>
          <p:nvPr/>
        </p:nvSpPr>
        <p:spPr>
          <a:xfrm>
            <a:off x="5891247" y="1622368"/>
            <a:ext cx="885179" cy="369332"/>
          </a:xfrm>
          <a:prstGeom prst="rect">
            <a:avLst/>
          </a:prstGeom>
          <a:noFill/>
        </p:spPr>
        <p:txBody>
          <a:bodyPr wrap="none" rtlCol="0">
            <a:spAutoFit/>
          </a:bodyPr>
          <a:lstStyle/>
          <a:p>
            <a:r>
              <a:rPr kumimoji="1" lang="en-US" altLang="ja-JP" dirty="0">
                <a:latin typeface="+mn-ea"/>
              </a:rPr>
              <a:t>create</a:t>
            </a:r>
            <a:endParaRPr kumimoji="1" lang="ja-JP" altLang="en-US">
              <a:latin typeface="+mn-ea"/>
            </a:endParaRPr>
          </a:p>
        </p:txBody>
      </p:sp>
      <p:pic>
        <p:nvPicPr>
          <p:cNvPr id="216" name="図 215">
            <a:extLst>
              <a:ext uri="{FF2B5EF4-FFF2-40B4-BE49-F238E27FC236}">
                <a16:creationId xmlns:a16="http://schemas.microsoft.com/office/drawing/2014/main" id="{6B4DC3B2-BD7F-7843-9CF2-0296E8A8DB09}"/>
              </a:ext>
            </a:extLst>
          </p:cNvPr>
          <p:cNvPicPr>
            <a:picLocks noChangeAspect="1"/>
          </p:cNvPicPr>
          <p:nvPr/>
        </p:nvPicPr>
        <p:blipFill>
          <a:blip r:embed="rId8"/>
          <a:stretch>
            <a:fillRect/>
          </a:stretch>
        </p:blipFill>
        <p:spPr>
          <a:xfrm>
            <a:off x="2773393" y="2190441"/>
            <a:ext cx="360000" cy="360000"/>
          </a:xfrm>
          <a:prstGeom prst="rect">
            <a:avLst/>
          </a:prstGeom>
        </p:spPr>
      </p:pic>
      <p:pic>
        <p:nvPicPr>
          <p:cNvPr id="217" name="図 216">
            <a:extLst>
              <a:ext uri="{FF2B5EF4-FFF2-40B4-BE49-F238E27FC236}">
                <a16:creationId xmlns:a16="http://schemas.microsoft.com/office/drawing/2014/main" id="{FA0A3B42-E174-4D42-AF13-4C7FE86F582D}"/>
              </a:ext>
            </a:extLst>
          </p:cNvPr>
          <p:cNvPicPr>
            <a:picLocks noChangeAspect="1"/>
          </p:cNvPicPr>
          <p:nvPr/>
        </p:nvPicPr>
        <p:blipFill>
          <a:blip r:embed="rId8"/>
          <a:stretch>
            <a:fillRect/>
          </a:stretch>
        </p:blipFill>
        <p:spPr>
          <a:xfrm>
            <a:off x="5580910" y="1621723"/>
            <a:ext cx="360000" cy="360000"/>
          </a:xfrm>
          <a:prstGeom prst="rect">
            <a:avLst/>
          </a:prstGeom>
        </p:spPr>
      </p:pic>
      <p:sp>
        <p:nvSpPr>
          <p:cNvPr id="218" name="角丸四角形吹き出し 217">
            <a:extLst>
              <a:ext uri="{FF2B5EF4-FFF2-40B4-BE49-F238E27FC236}">
                <a16:creationId xmlns:a16="http://schemas.microsoft.com/office/drawing/2014/main" id="{A16CFE3E-0742-AB44-A9AC-45AF5B05BFFF}"/>
              </a:ext>
            </a:extLst>
          </p:cNvPr>
          <p:cNvSpPr/>
          <p:nvPr/>
        </p:nvSpPr>
        <p:spPr>
          <a:xfrm>
            <a:off x="4716224" y="1631786"/>
            <a:ext cx="569834" cy="472896"/>
          </a:xfrm>
          <a:prstGeom prst="wedgeRoundRectCallout">
            <a:avLst>
              <a:gd name="adj1" fmla="val 91816"/>
              <a:gd name="adj2" fmla="val -6950"/>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7" name="図 206">
            <a:extLst>
              <a:ext uri="{FF2B5EF4-FFF2-40B4-BE49-F238E27FC236}">
                <a16:creationId xmlns:a16="http://schemas.microsoft.com/office/drawing/2014/main" id="{5AC69D91-B8F5-7947-8194-C00B9FAEFF77}"/>
              </a:ext>
            </a:extLst>
          </p:cNvPr>
          <p:cNvPicPr>
            <a:picLocks noChangeAspect="1"/>
          </p:cNvPicPr>
          <p:nvPr/>
        </p:nvPicPr>
        <p:blipFill>
          <a:blip r:embed="rId9"/>
          <a:stretch>
            <a:fillRect/>
          </a:stretch>
        </p:blipFill>
        <p:spPr>
          <a:xfrm>
            <a:off x="5037517" y="1677961"/>
            <a:ext cx="180000" cy="180000"/>
          </a:xfrm>
          <a:prstGeom prst="rect">
            <a:avLst/>
          </a:prstGeom>
        </p:spPr>
      </p:pic>
      <p:sp>
        <p:nvSpPr>
          <p:cNvPr id="241" name="上矢印 240">
            <a:extLst>
              <a:ext uri="{FF2B5EF4-FFF2-40B4-BE49-F238E27FC236}">
                <a16:creationId xmlns:a16="http://schemas.microsoft.com/office/drawing/2014/main" id="{76BAA15C-0836-6F45-86A4-4C2C03D7A50F}"/>
              </a:ext>
            </a:extLst>
          </p:cNvPr>
          <p:cNvSpPr/>
          <p:nvPr/>
        </p:nvSpPr>
        <p:spPr>
          <a:xfrm rot="10800000">
            <a:off x="6673363" y="2714451"/>
            <a:ext cx="484632" cy="97840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4" name="グループ化 243">
            <a:extLst>
              <a:ext uri="{FF2B5EF4-FFF2-40B4-BE49-F238E27FC236}">
                <a16:creationId xmlns:a16="http://schemas.microsoft.com/office/drawing/2014/main" id="{A15F79EE-5BE0-5E47-8574-57D28B32F2E4}"/>
              </a:ext>
            </a:extLst>
          </p:cNvPr>
          <p:cNvGrpSpPr/>
          <p:nvPr/>
        </p:nvGrpSpPr>
        <p:grpSpPr>
          <a:xfrm>
            <a:off x="4398929" y="4126213"/>
            <a:ext cx="819249" cy="108000"/>
            <a:chOff x="4553203" y="2289564"/>
            <a:chExt cx="819249" cy="108000"/>
          </a:xfrm>
        </p:grpSpPr>
        <p:sp>
          <p:nvSpPr>
            <p:cNvPr id="245" name="円/楕円 244">
              <a:extLst>
                <a:ext uri="{FF2B5EF4-FFF2-40B4-BE49-F238E27FC236}">
                  <a16:creationId xmlns:a16="http://schemas.microsoft.com/office/drawing/2014/main" id="{29737432-442C-344C-9F88-F27B8EFE615C}"/>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a:extLst>
                <a:ext uri="{FF2B5EF4-FFF2-40B4-BE49-F238E27FC236}">
                  <a16:creationId xmlns:a16="http://schemas.microsoft.com/office/drawing/2014/main" id="{56A647E3-EF30-C240-9647-3F7EFF1C21CC}"/>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a:extLst>
                <a:ext uri="{FF2B5EF4-FFF2-40B4-BE49-F238E27FC236}">
                  <a16:creationId xmlns:a16="http://schemas.microsoft.com/office/drawing/2014/main" id="{B5C15634-CE6B-4B4D-AD51-B6DE959B1B55}"/>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247">
              <a:extLst>
                <a:ext uri="{FF2B5EF4-FFF2-40B4-BE49-F238E27FC236}">
                  <a16:creationId xmlns:a16="http://schemas.microsoft.com/office/drawing/2014/main" id="{733988AF-C2A0-8B46-8CCA-4F175E85049A}"/>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9" name="上矢印 248">
            <a:extLst>
              <a:ext uri="{FF2B5EF4-FFF2-40B4-BE49-F238E27FC236}">
                <a16:creationId xmlns:a16="http://schemas.microsoft.com/office/drawing/2014/main" id="{E1786551-8512-CF4F-925C-2B73C57ED749}"/>
              </a:ext>
            </a:extLst>
          </p:cNvPr>
          <p:cNvSpPr/>
          <p:nvPr/>
        </p:nvSpPr>
        <p:spPr>
          <a:xfrm rot="10800000">
            <a:off x="7153869" y="2714091"/>
            <a:ext cx="484632" cy="260107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テキスト ボックス 242">
            <a:extLst>
              <a:ext uri="{FF2B5EF4-FFF2-40B4-BE49-F238E27FC236}">
                <a16:creationId xmlns:a16="http://schemas.microsoft.com/office/drawing/2014/main" id="{941B65D7-7C7B-6648-A9EE-0ACC600252A3}"/>
              </a:ext>
            </a:extLst>
          </p:cNvPr>
          <p:cNvSpPr txBox="1"/>
          <p:nvPr/>
        </p:nvSpPr>
        <p:spPr>
          <a:xfrm>
            <a:off x="6883458" y="3078268"/>
            <a:ext cx="587020" cy="369332"/>
          </a:xfrm>
          <a:prstGeom prst="rect">
            <a:avLst/>
          </a:prstGeom>
          <a:noFill/>
        </p:spPr>
        <p:txBody>
          <a:bodyPr wrap="none" rtlCol="0">
            <a:spAutoFit/>
          </a:bodyPr>
          <a:lstStyle/>
          <a:p>
            <a:pPr algn="ctr"/>
            <a:r>
              <a:rPr kumimoji="1" lang="en-US" altLang="ja-JP" dirty="0">
                <a:latin typeface="+mn-ea"/>
              </a:rPr>
              <a:t>pull</a:t>
            </a:r>
            <a:endParaRPr kumimoji="1" lang="ja-JP" altLang="en-US">
              <a:latin typeface="+mn-ea"/>
            </a:endParaRPr>
          </a:p>
        </p:txBody>
      </p:sp>
      <p:grpSp>
        <p:nvGrpSpPr>
          <p:cNvPr id="265" name="グループ化 264">
            <a:extLst>
              <a:ext uri="{FF2B5EF4-FFF2-40B4-BE49-F238E27FC236}">
                <a16:creationId xmlns:a16="http://schemas.microsoft.com/office/drawing/2014/main" id="{A824846B-C444-1E47-BEC2-43F31064A3A0}"/>
              </a:ext>
            </a:extLst>
          </p:cNvPr>
          <p:cNvGrpSpPr/>
          <p:nvPr/>
        </p:nvGrpSpPr>
        <p:grpSpPr>
          <a:xfrm>
            <a:off x="5166643" y="5392736"/>
            <a:ext cx="2149989" cy="411626"/>
            <a:chOff x="5166643" y="5392736"/>
            <a:chExt cx="2149989" cy="411626"/>
          </a:xfrm>
        </p:grpSpPr>
        <p:cxnSp>
          <p:nvCxnSpPr>
            <p:cNvPr id="256" name="直線コネクタ 255">
              <a:extLst>
                <a:ext uri="{FF2B5EF4-FFF2-40B4-BE49-F238E27FC236}">
                  <a16:creationId xmlns:a16="http://schemas.microsoft.com/office/drawing/2014/main" id="{F178F5FB-9077-1240-91E8-252DA1D7003B}"/>
                </a:ext>
              </a:extLst>
            </p:cNvPr>
            <p:cNvCxnSpPr/>
            <p:nvPr/>
          </p:nvCxnSpPr>
          <p:spPr>
            <a:xfrm flipH="1">
              <a:off x="5166643" y="5444362"/>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線矢印コネクタ 256">
              <a:extLst>
                <a:ext uri="{FF2B5EF4-FFF2-40B4-BE49-F238E27FC236}">
                  <a16:creationId xmlns:a16="http://schemas.microsoft.com/office/drawing/2014/main" id="{02E1949A-5322-6A40-BC8D-C663A0B6CE4F}"/>
                </a:ext>
              </a:extLst>
            </p:cNvPr>
            <p:cNvCxnSpPr/>
            <p:nvPr/>
          </p:nvCxnSpPr>
          <p:spPr>
            <a:xfrm>
              <a:off x="5516632" y="5449773"/>
              <a:ext cx="18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8" name="円/楕円 257">
              <a:extLst>
                <a:ext uri="{FF2B5EF4-FFF2-40B4-BE49-F238E27FC236}">
                  <a16:creationId xmlns:a16="http://schemas.microsoft.com/office/drawing/2014/main" id="{BDB5392A-CBD5-FA4D-A673-D28B7EBEA734}"/>
                </a:ext>
              </a:extLst>
            </p:cNvPr>
            <p:cNvSpPr/>
            <p:nvPr/>
          </p:nvSpPr>
          <p:spPr>
            <a:xfrm>
              <a:off x="5586826"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a:extLst>
                <a:ext uri="{FF2B5EF4-FFF2-40B4-BE49-F238E27FC236}">
                  <a16:creationId xmlns:a16="http://schemas.microsoft.com/office/drawing/2014/main" id="{6BB11B8D-2C78-8640-A638-97F604EC6404}"/>
                </a:ext>
              </a:extLst>
            </p:cNvPr>
            <p:cNvSpPr/>
            <p:nvPr/>
          </p:nvSpPr>
          <p:spPr>
            <a:xfrm>
              <a:off x="6060790"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a:extLst>
                <a:ext uri="{FF2B5EF4-FFF2-40B4-BE49-F238E27FC236}">
                  <a16:creationId xmlns:a16="http://schemas.microsoft.com/office/drawing/2014/main" id="{858FF5DA-6AEB-E748-8D45-3C6D37078F24}"/>
                </a:ext>
              </a:extLst>
            </p:cNvPr>
            <p:cNvSpPr/>
            <p:nvPr/>
          </p:nvSpPr>
          <p:spPr>
            <a:xfrm>
              <a:off x="6297772"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a:extLst>
                <a:ext uri="{FF2B5EF4-FFF2-40B4-BE49-F238E27FC236}">
                  <a16:creationId xmlns:a16="http://schemas.microsoft.com/office/drawing/2014/main" id="{062B9946-A799-AD46-923F-5BDBACC7DFE5}"/>
                </a:ext>
              </a:extLst>
            </p:cNvPr>
            <p:cNvSpPr/>
            <p:nvPr/>
          </p:nvSpPr>
          <p:spPr>
            <a:xfrm>
              <a:off x="5823808"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261">
              <a:extLst>
                <a:ext uri="{FF2B5EF4-FFF2-40B4-BE49-F238E27FC236}">
                  <a16:creationId xmlns:a16="http://schemas.microsoft.com/office/drawing/2014/main" id="{4525FF36-C2C6-EA43-9850-0A994249060C}"/>
                </a:ext>
              </a:extLst>
            </p:cNvPr>
            <p:cNvSpPr/>
            <p:nvPr/>
          </p:nvSpPr>
          <p:spPr>
            <a:xfrm>
              <a:off x="7008716"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円/楕円 262">
              <a:extLst>
                <a:ext uri="{FF2B5EF4-FFF2-40B4-BE49-F238E27FC236}">
                  <a16:creationId xmlns:a16="http://schemas.microsoft.com/office/drawing/2014/main" id="{9E943196-A4B8-CA48-B8F6-5EE7EF9D2887}"/>
                </a:ext>
              </a:extLst>
            </p:cNvPr>
            <p:cNvSpPr/>
            <p:nvPr/>
          </p:nvSpPr>
          <p:spPr>
            <a:xfrm>
              <a:off x="6534754"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263">
              <a:extLst>
                <a:ext uri="{FF2B5EF4-FFF2-40B4-BE49-F238E27FC236}">
                  <a16:creationId xmlns:a16="http://schemas.microsoft.com/office/drawing/2014/main" id="{5DA60118-1758-5F48-87C5-21863A4C7736}"/>
                </a:ext>
              </a:extLst>
            </p:cNvPr>
            <p:cNvSpPr/>
            <p:nvPr/>
          </p:nvSpPr>
          <p:spPr>
            <a:xfrm>
              <a:off x="6771736"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 name="グループ化 249">
            <a:extLst>
              <a:ext uri="{FF2B5EF4-FFF2-40B4-BE49-F238E27FC236}">
                <a16:creationId xmlns:a16="http://schemas.microsoft.com/office/drawing/2014/main" id="{CA45879F-5E3B-584A-B9E9-6632E3BA337F}"/>
              </a:ext>
            </a:extLst>
          </p:cNvPr>
          <p:cNvGrpSpPr/>
          <p:nvPr/>
        </p:nvGrpSpPr>
        <p:grpSpPr>
          <a:xfrm>
            <a:off x="4398929" y="5755236"/>
            <a:ext cx="819249" cy="108000"/>
            <a:chOff x="4553203" y="2289564"/>
            <a:chExt cx="819249" cy="108000"/>
          </a:xfrm>
        </p:grpSpPr>
        <p:sp>
          <p:nvSpPr>
            <p:cNvPr id="251" name="円/楕円 250">
              <a:extLst>
                <a:ext uri="{FF2B5EF4-FFF2-40B4-BE49-F238E27FC236}">
                  <a16:creationId xmlns:a16="http://schemas.microsoft.com/office/drawing/2014/main" id="{0E0BA05B-6C52-664F-BE2F-48B43D8FC717}"/>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a:extLst>
                <a:ext uri="{FF2B5EF4-FFF2-40B4-BE49-F238E27FC236}">
                  <a16:creationId xmlns:a16="http://schemas.microsoft.com/office/drawing/2014/main" id="{D631CA06-D025-024A-B5BB-06683366C027}"/>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a:extLst>
                <a:ext uri="{FF2B5EF4-FFF2-40B4-BE49-F238E27FC236}">
                  <a16:creationId xmlns:a16="http://schemas.microsoft.com/office/drawing/2014/main" id="{6E4DDDFA-36AF-904A-80C3-1E7A3C15A9D4}"/>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a:extLst>
                <a:ext uri="{FF2B5EF4-FFF2-40B4-BE49-F238E27FC236}">
                  <a16:creationId xmlns:a16="http://schemas.microsoft.com/office/drawing/2014/main" id="{42AF8062-2685-CB41-A17B-C317CFC104C0}"/>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1" name="テキスト ボックス 140">
            <a:extLst>
              <a:ext uri="{FF2B5EF4-FFF2-40B4-BE49-F238E27FC236}">
                <a16:creationId xmlns:a16="http://schemas.microsoft.com/office/drawing/2014/main" id="{D503F1E7-2590-A748-8D72-388D7BFDFEE5}"/>
              </a:ext>
            </a:extLst>
          </p:cNvPr>
          <p:cNvSpPr txBox="1"/>
          <p:nvPr/>
        </p:nvSpPr>
        <p:spPr>
          <a:xfrm>
            <a:off x="8369575" y="1757386"/>
            <a:ext cx="926857" cy="369332"/>
          </a:xfrm>
          <a:prstGeom prst="rect">
            <a:avLst/>
          </a:prstGeom>
          <a:noFill/>
        </p:spPr>
        <p:txBody>
          <a:bodyPr wrap="none" rtlCol="0">
            <a:spAutoFit/>
          </a:bodyPr>
          <a:lstStyle/>
          <a:p>
            <a:r>
              <a:rPr kumimoji="1" lang="en-US" altLang="ja-JP" dirty="0">
                <a:latin typeface="+mn-ea"/>
              </a:rPr>
              <a:t>review</a:t>
            </a:r>
            <a:endParaRPr kumimoji="1" lang="ja-JP" altLang="en-US">
              <a:latin typeface="+mn-ea"/>
            </a:endParaRPr>
          </a:p>
        </p:txBody>
      </p:sp>
      <p:pic>
        <p:nvPicPr>
          <p:cNvPr id="145" name="図 144">
            <a:extLst>
              <a:ext uri="{FF2B5EF4-FFF2-40B4-BE49-F238E27FC236}">
                <a16:creationId xmlns:a16="http://schemas.microsoft.com/office/drawing/2014/main" id="{99679294-79A6-A94C-9042-D75DF3912589}"/>
              </a:ext>
            </a:extLst>
          </p:cNvPr>
          <p:cNvPicPr>
            <a:picLocks noChangeAspect="1"/>
          </p:cNvPicPr>
          <p:nvPr/>
        </p:nvPicPr>
        <p:blipFill>
          <a:blip r:embed="rId8"/>
          <a:stretch>
            <a:fillRect/>
          </a:stretch>
        </p:blipFill>
        <p:spPr>
          <a:xfrm>
            <a:off x="8054652" y="1762052"/>
            <a:ext cx="360000" cy="360000"/>
          </a:xfrm>
          <a:prstGeom prst="rect">
            <a:avLst/>
          </a:prstGeom>
        </p:spPr>
      </p:pic>
      <p:cxnSp>
        <p:nvCxnSpPr>
          <p:cNvPr id="146" name="直線矢印コネクタ 145">
            <a:extLst>
              <a:ext uri="{FF2B5EF4-FFF2-40B4-BE49-F238E27FC236}">
                <a16:creationId xmlns:a16="http://schemas.microsoft.com/office/drawing/2014/main" id="{07C0EB88-351D-074A-A574-FC5744DEADAA}"/>
              </a:ext>
            </a:extLst>
          </p:cNvPr>
          <p:cNvCxnSpPr>
            <a:cxnSpLocks/>
          </p:cNvCxnSpPr>
          <p:nvPr/>
        </p:nvCxnSpPr>
        <p:spPr>
          <a:xfrm flipH="1">
            <a:off x="7631888" y="1943918"/>
            <a:ext cx="360000" cy="14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テキスト ボックス 146">
            <a:extLst>
              <a:ext uri="{FF2B5EF4-FFF2-40B4-BE49-F238E27FC236}">
                <a16:creationId xmlns:a16="http://schemas.microsoft.com/office/drawing/2014/main" id="{9C908F87-989B-DB42-B201-5911556CAF04}"/>
              </a:ext>
            </a:extLst>
          </p:cNvPr>
          <p:cNvSpPr txBox="1"/>
          <p:nvPr/>
        </p:nvSpPr>
        <p:spPr>
          <a:xfrm>
            <a:off x="8369575" y="2128988"/>
            <a:ext cx="906017" cy="369332"/>
          </a:xfrm>
          <a:prstGeom prst="rect">
            <a:avLst/>
          </a:prstGeom>
          <a:noFill/>
        </p:spPr>
        <p:txBody>
          <a:bodyPr wrap="none" rtlCol="0">
            <a:spAutoFit/>
          </a:bodyPr>
          <a:lstStyle/>
          <a:p>
            <a:r>
              <a:rPr kumimoji="1" lang="en-US" altLang="ja-JP" dirty="0">
                <a:latin typeface="+mn-ea"/>
              </a:rPr>
              <a:t>merge</a:t>
            </a:r>
            <a:endParaRPr kumimoji="1" lang="ja-JP" altLang="en-US">
              <a:latin typeface="+mn-ea"/>
            </a:endParaRPr>
          </a:p>
        </p:txBody>
      </p:sp>
      <p:pic>
        <p:nvPicPr>
          <p:cNvPr id="148" name="図 147">
            <a:extLst>
              <a:ext uri="{FF2B5EF4-FFF2-40B4-BE49-F238E27FC236}">
                <a16:creationId xmlns:a16="http://schemas.microsoft.com/office/drawing/2014/main" id="{B310ECA3-5423-C544-82EC-CA90A7DC2F37}"/>
              </a:ext>
            </a:extLst>
          </p:cNvPr>
          <p:cNvPicPr>
            <a:picLocks noChangeAspect="1"/>
          </p:cNvPicPr>
          <p:nvPr/>
        </p:nvPicPr>
        <p:blipFill>
          <a:blip r:embed="rId8"/>
          <a:stretch>
            <a:fillRect/>
          </a:stretch>
        </p:blipFill>
        <p:spPr>
          <a:xfrm>
            <a:off x="8054652" y="2133654"/>
            <a:ext cx="360000" cy="360000"/>
          </a:xfrm>
          <a:prstGeom prst="rect">
            <a:avLst/>
          </a:prstGeom>
        </p:spPr>
      </p:pic>
      <p:cxnSp>
        <p:nvCxnSpPr>
          <p:cNvPr id="152" name="直線矢印コネクタ 151">
            <a:extLst>
              <a:ext uri="{FF2B5EF4-FFF2-40B4-BE49-F238E27FC236}">
                <a16:creationId xmlns:a16="http://schemas.microsoft.com/office/drawing/2014/main" id="{6C1DB472-D79D-554C-9690-8B5C7DF64E6A}"/>
              </a:ext>
            </a:extLst>
          </p:cNvPr>
          <p:cNvCxnSpPr>
            <a:cxnSpLocks/>
          </p:cNvCxnSpPr>
          <p:nvPr/>
        </p:nvCxnSpPr>
        <p:spPr>
          <a:xfrm flipH="1" flipV="1">
            <a:off x="7632106" y="2222626"/>
            <a:ext cx="359733" cy="1367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15306425-2081-4E4D-9C52-B24846F87912}"/>
              </a:ext>
            </a:extLst>
          </p:cNvPr>
          <p:cNvGrpSpPr/>
          <p:nvPr/>
        </p:nvGrpSpPr>
        <p:grpSpPr>
          <a:xfrm>
            <a:off x="5180510" y="2132187"/>
            <a:ext cx="2149989" cy="411626"/>
            <a:chOff x="5166643" y="5392736"/>
            <a:chExt cx="2149989" cy="411626"/>
          </a:xfrm>
        </p:grpSpPr>
        <p:cxnSp>
          <p:nvCxnSpPr>
            <p:cNvPr id="160" name="直線コネクタ 159">
              <a:extLst>
                <a:ext uri="{FF2B5EF4-FFF2-40B4-BE49-F238E27FC236}">
                  <a16:creationId xmlns:a16="http://schemas.microsoft.com/office/drawing/2014/main" id="{0BDC1FD1-FB72-444E-A99A-9D01C025573B}"/>
                </a:ext>
              </a:extLst>
            </p:cNvPr>
            <p:cNvCxnSpPr/>
            <p:nvPr/>
          </p:nvCxnSpPr>
          <p:spPr>
            <a:xfrm flipH="1">
              <a:off x="5166643" y="5444362"/>
              <a:ext cx="36000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74E13B28-55E3-2446-A42D-76FA921BF796}"/>
                </a:ext>
              </a:extLst>
            </p:cNvPr>
            <p:cNvCxnSpPr/>
            <p:nvPr/>
          </p:nvCxnSpPr>
          <p:spPr>
            <a:xfrm>
              <a:off x="5516632" y="5449773"/>
              <a:ext cx="180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円/楕円 161">
              <a:extLst>
                <a:ext uri="{FF2B5EF4-FFF2-40B4-BE49-F238E27FC236}">
                  <a16:creationId xmlns:a16="http://schemas.microsoft.com/office/drawing/2014/main" id="{769E8C5B-1E37-894A-B0CF-36B9FE64E3D0}"/>
                </a:ext>
              </a:extLst>
            </p:cNvPr>
            <p:cNvSpPr/>
            <p:nvPr/>
          </p:nvSpPr>
          <p:spPr>
            <a:xfrm>
              <a:off x="5586826"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a:extLst>
                <a:ext uri="{FF2B5EF4-FFF2-40B4-BE49-F238E27FC236}">
                  <a16:creationId xmlns:a16="http://schemas.microsoft.com/office/drawing/2014/main" id="{57DAF58E-4A3D-784D-9755-A66D0286861C}"/>
                </a:ext>
              </a:extLst>
            </p:cNvPr>
            <p:cNvSpPr/>
            <p:nvPr/>
          </p:nvSpPr>
          <p:spPr>
            <a:xfrm>
              <a:off x="6060790"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a:extLst>
                <a:ext uri="{FF2B5EF4-FFF2-40B4-BE49-F238E27FC236}">
                  <a16:creationId xmlns:a16="http://schemas.microsoft.com/office/drawing/2014/main" id="{8D9B2A65-1074-FD49-BA0B-CA926FB48A5C}"/>
                </a:ext>
              </a:extLst>
            </p:cNvPr>
            <p:cNvSpPr/>
            <p:nvPr/>
          </p:nvSpPr>
          <p:spPr>
            <a:xfrm>
              <a:off x="6297772"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a:extLst>
                <a:ext uri="{FF2B5EF4-FFF2-40B4-BE49-F238E27FC236}">
                  <a16:creationId xmlns:a16="http://schemas.microsoft.com/office/drawing/2014/main" id="{654E9FE4-29D8-0D44-A904-D429392219B1}"/>
                </a:ext>
              </a:extLst>
            </p:cNvPr>
            <p:cNvSpPr/>
            <p:nvPr/>
          </p:nvSpPr>
          <p:spPr>
            <a:xfrm>
              <a:off x="5823808" y="539305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a:extLst>
                <a:ext uri="{FF2B5EF4-FFF2-40B4-BE49-F238E27FC236}">
                  <a16:creationId xmlns:a16="http://schemas.microsoft.com/office/drawing/2014/main" id="{94E17095-5140-5B43-8590-15AA413BC787}"/>
                </a:ext>
              </a:extLst>
            </p:cNvPr>
            <p:cNvSpPr/>
            <p:nvPr/>
          </p:nvSpPr>
          <p:spPr>
            <a:xfrm>
              <a:off x="7008716"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a:extLst>
                <a:ext uri="{FF2B5EF4-FFF2-40B4-BE49-F238E27FC236}">
                  <a16:creationId xmlns:a16="http://schemas.microsoft.com/office/drawing/2014/main" id="{D785B880-7A0B-1249-9895-3FFAF398CB35}"/>
                </a:ext>
              </a:extLst>
            </p:cNvPr>
            <p:cNvSpPr/>
            <p:nvPr/>
          </p:nvSpPr>
          <p:spPr>
            <a:xfrm>
              <a:off x="6534754"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a:extLst>
                <a:ext uri="{FF2B5EF4-FFF2-40B4-BE49-F238E27FC236}">
                  <a16:creationId xmlns:a16="http://schemas.microsoft.com/office/drawing/2014/main" id="{D4A6946A-D67E-794F-97E7-C67076B1E0DF}"/>
                </a:ext>
              </a:extLst>
            </p:cNvPr>
            <p:cNvSpPr/>
            <p:nvPr/>
          </p:nvSpPr>
          <p:spPr>
            <a:xfrm>
              <a:off x="6771736" y="5392736"/>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9" name="グループ化 228">
            <a:extLst>
              <a:ext uri="{FF2B5EF4-FFF2-40B4-BE49-F238E27FC236}">
                <a16:creationId xmlns:a16="http://schemas.microsoft.com/office/drawing/2014/main" id="{B643069A-CDB2-2640-8AB3-E92A01E0099D}"/>
              </a:ext>
            </a:extLst>
          </p:cNvPr>
          <p:cNvGrpSpPr/>
          <p:nvPr/>
        </p:nvGrpSpPr>
        <p:grpSpPr>
          <a:xfrm>
            <a:off x="4398884" y="2505447"/>
            <a:ext cx="819249" cy="108000"/>
            <a:chOff x="4553203" y="2289564"/>
            <a:chExt cx="819249" cy="108000"/>
          </a:xfrm>
        </p:grpSpPr>
        <p:sp>
          <p:nvSpPr>
            <p:cNvPr id="225" name="円/楕円 224">
              <a:extLst>
                <a:ext uri="{FF2B5EF4-FFF2-40B4-BE49-F238E27FC236}">
                  <a16:creationId xmlns:a16="http://schemas.microsoft.com/office/drawing/2014/main" id="{5F39701D-2EA1-B84C-87EC-2FEEB2B10624}"/>
                </a:ext>
              </a:extLst>
            </p:cNvPr>
            <p:cNvSpPr/>
            <p:nvPr/>
          </p:nvSpPr>
          <p:spPr>
            <a:xfrm>
              <a:off x="4553203"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円/楕円 225">
              <a:extLst>
                <a:ext uri="{FF2B5EF4-FFF2-40B4-BE49-F238E27FC236}">
                  <a16:creationId xmlns:a16="http://schemas.microsoft.com/office/drawing/2014/main" id="{D54F53D6-AF39-674B-91E8-846A06C4B174}"/>
                </a:ext>
              </a:extLst>
            </p:cNvPr>
            <p:cNvSpPr/>
            <p:nvPr/>
          </p:nvSpPr>
          <p:spPr>
            <a:xfrm>
              <a:off x="5027369"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円/楕円 226">
              <a:extLst>
                <a:ext uri="{FF2B5EF4-FFF2-40B4-BE49-F238E27FC236}">
                  <a16:creationId xmlns:a16="http://schemas.microsoft.com/office/drawing/2014/main" id="{F371D9D7-7EF0-1D48-9636-60BCC8590693}"/>
                </a:ext>
              </a:extLst>
            </p:cNvPr>
            <p:cNvSpPr/>
            <p:nvPr/>
          </p:nvSpPr>
          <p:spPr>
            <a:xfrm>
              <a:off x="5264452"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227">
              <a:extLst>
                <a:ext uri="{FF2B5EF4-FFF2-40B4-BE49-F238E27FC236}">
                  <a16:creationId xmlns:a16="http://schemas.microsoft.com/office/drawing/2014/main" id="{BD88FA43-E9FB-A945-8DA6-9A6342CC2A57}"/>
                </a:ext>
              </a:extLst>
            </p:cNvPr>
            <p:cNvSpPr/>
            <p:nvPr/>
          </p:nvSpPr>
          <p:spPr>
            <a:xfrm>
              <a:off x="4790286" y="2289564"/>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76" name="図 175">
            <a:extLst>
              <a:ext uri="{FF2B5EF4-FFF2-40B4-BE49-F238E27FC236}">
                <a16:creationId xmlns:a16="http://schemas.microsoft.com/office/drawing/2014/main" id="{A5971F33-DE76-AE45-9C02-E9A9016A6A42}"/>
              </a:ext>
            </a:extLst>
          </p:cNvPr>
          <p:cNvPicPr>
            <a:picLocks noChangeAspect="1"/>
          </p:cNvPicPr>
          <p:nvPr/>
        </p:nvPicPr>
        <p:blipFill>
          <a:blip r:embed="rId4"/>
          <a:stretch>
            <a:fillRect/>
          </a:stretch>
        </p:blipFill>
        <p:spPr>
          <a:xfrm>
            <a:off x="4751230" y="1675696"/>
            <a:ext cx="360000" cy="360000"/>
          </a:xfrm>
          <a:prstGeom prst="rect">
            <a:avLst/>
          </a:prstGeom>
        </p:spPr>
      </p:pic>
      <p:grpSp>
        <p:nvGrpSpPr>
          <p:cNvPr id="8" name="グループ化 7">
            <a:extLst>
              <a:ext uri="{FF2B5EF4-FFF2-40B4-BE49-F238E27FC236}">
                <a16:creationId xmlns:a16="http://schemas.microsoft.com/office/drawing/2014/main" id="{76C1EAB4-A565-1A40-9871-AF510AFA45DE}"/>
              </a:ext>
            </a:extLst>
          </p:cNvPr>
          <p:cNvGrpSpPr/>
          <p:nvPr/>
        </p:nvGrpSpPr>
        <p:grpSpPr>
          <a:xfrm>
            <a:off x="9325291" y="1508986"/>
            <a:ext cx="569834" cy="472896"/>
            <a:chOff x="9325291" y="1508986"/>
            <a:chExt cx="569834" cy="472896"/>
          </a:xfrm>
        </p:grpSpPr>
        <p:sp>
          <p:nvSpPr>
            <p:cNvPr id="222" name="角丸四角形吹き出し 221">
              <a:extLst>
                <a:ext uri="{FF2B5EF4-FFF2-40B4-BE49-F238E27FC236}">
                  <a16:creationId xmlns:a16="http://schemas.microsoft.com/office/drawing/2014/main" id="{337DBBEE-FE31-D340-B9A2-88C340D3B929}"/>
                </a:ext>
              </a:extLst>
            </p:cNvPr>
            <p:cNvSpPr/>
            <p:nvPr/>
          </p:nvSpPr>
          <p:spPr>
            <a:xfrm>
              <a:off x="9325291" y="1508986"/>
              <a:ext cx="569834" cy="472896"/>
            </a:xfrm>
            <a:prstGeom prst="wedgeRoundRectCallout">
              <a:avLst>
                <a:gd name="adj1" fmla="val -72263"/>
                <a:gd name="adj2" fmla="val 3279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2" name="図 211">
              <a:extLst>
                <a:ext uri="{FF2B5EF4-FFF2-40B4-BE49-F238E27FC236}">
                  <a16:creationId xmlns:a16="http://schemas.microsoft.com/office/drawing/2014/main" id="{F7FBF739-F7D3-A145-ADB8-09E3773BE435}"/>
                </a:ext>
              </a:extLst>
            </p:cNvPr>
            <p:cNvPicPr>
              <a:picLocks noChangeAspect="1"/>
            </p:cNvPicPr>
            <p:nvPr/>
          </p:nvPicPr>
          <p:blipFill>
            <a:blip r:embed="rId10"/>
            <a:stretch>
              <a:fillRect/>
            </a:stretch>
          </p:blipFill>
          <p:spPr>
            <a:xfrm>
              <a:off x="9655711" y="1554559"/>
              <a:ext cx="180000" cy="180000"/>
            </a:xfrm>
            <a:prstGeom prst="rect">
              <a:avLst/>
            </a:prstGeom>
          </p:spPr>
        </p:pic>
        <p:pic>
          <p:nvPicPr>
            <p:cNvPr id="187" name="図 186">
              <a:extLst>
                <a:ext uri="{FF2B5EF4-FFF2-40B4-BE49-F238E27FC236}">
                  <a16:creationId xmlns:a16="http://schemas.microsoft.com/office/drawing/2014/main" id="{921EB9DC-7379-D649-B8B4-188A424E47CC}"/>
                </a:ext>
              </a:extLst>
            </p:cNvPr>
            <p:cNvPicPr>
              <a:picLocks noChangeAspect="1"/>
            </p:cNvPicPr>
            <p:nvPr/>
          </p:nvPicPr>
          <p:blipFill>
            <a:blip r:embed="rId5"/>
            <a:stretch>
              <a:fillRect/>
            </a:stretch>
          </p:blipFill>
          <p:spPr>
            <a:xfrm>
              <a:off x="9352038" y="1558272"/>
              <a:ext cx="360000" cy="360000"/>
            </a:xfrm>
            <a:prstGeom prst="rect">
              <a:avLst/>
            </a:prstGeom>
          </p:spPr>
        </p:pic>
      </p:grpSp>
      <p:grpSp>
        <p:nvGrpSpPr>
          <p:cNvPr id="9" name="グループ化 8">
            <a:extLst>
              <a:ext uri="{FF2B5EF4-FFF2-40B4-BE49-F238E27FC236}">
                <a16:creationId xmlns:a16="http://schemas.microsoft.com/office/drawing/2014/main" id="{CC6EA53F-162B-3C49-B479-CFFD91D29905}"/>
              </a:ext>
            </a:extLst>
          </p:cNvPr>
          <p:cNvGrpSpPr/>
          <p:nvPr/>
        </p:nvGrpSpPr>
        <p:grpSpPr>
          <a:xfrm>
            <a:off x="9321096" y="1993040"/>
            <a:ext cx="569834" cy="472896"/>
            <a:chOff x="9321096" y="1993040"/>
            <a:chExt cx="569834" cy="472896"/>
          </a:xfrm>
        </p:grpSpPr>
        <p:sp>
          <p:nvSpPr>
            <p:cNvPr id="235" name="角丸四角形吹き出し 234">
              <a:extLst>
                <a:ext uri="{FF2B5EF4-FFF2-40B4-BE49-F238E27FC236}">
                  <a16:creationId xmlns:a16="http://schemas.microsoft.com/office/drawing/2014/main" id="{6D8CB163-69EA-354F-97C8-59AC74D9B30B}"/>
                </a:ext>
              </a:extLst>
            </p:cNvPr>
            <p:cNvSpPr/>
            <p:nvPr/>
          </p:nvSpPr>
          <p:spPr>
            <a:xfrm>
              <a:off x="9321096" y="1993040"/>
              <a:ext cx="569834" cy="472896"/>
            </a:xfrm>
            <a:prstGeom prst="wedgeRoundRectCallout">
              <a:avLst>
                <a:gd name="adj1" fmla="val -72450"/>
                <a:gd name="adj2" fmla="val 9068"/>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7" name="図 236">
              <a:extLst>
                <a:ext uri="{FF2B5EF4-FFF2-40B4-BE49-F238E27FC236}">
                  <a16:creationId xmlns:a16="http://schemas.microsoft.com/office/drawing/2014/main" id="{C854D8AC-72E4-9644-8C2B-FE1667FE28EA}"/>
                </a:ext>
              </a:extLst>
            </p:cNvPr>
            <p:cNvPicPr>
              <a:picLocks noChangeAspect="1"/>
            </p:cNvPicPr>
            <p:nvPr/>
          </p:nvPicPr>
          <p:blipFill>
            <a:blip r:embed="rId9"/>
            <a:stretch>
              <a:fillRect/>
            </a:stretch>
          </p:blipFill>
          <p:spPr>
            <a:xfrm>
              <a:off x="9642389" y="2039215"/>
              <a:ext cx="180000" cy="180000"/>
            </a:xfrm>
            <a:prstGeom prst="rect">
              <a:avLst/>
            </a:prstGeom>
          </p:spPr>
        </p:pic>
        <p:pic>
          <p:nvPicPr>
            <p:cNvPr id="188" name="図 187">
              <a:extLst>
                <a:ext uri="{FF2B5EF4-FFF2-40B4-BE49-F238E27FC236}">
                  <a16:creationId xmlns:a16="http://schemas.microsoft.com/office/drawing/2014/main" id="{6063730E-C953-AF43-829F-0E4DC418F7E1}"/>
                </a:ext>
              </a:extLst>
            </p:cNvPr>
            <p:cNvPicPr>
              <a:picLocks noChangeAspect="1"/>
            </p:cNvPicPr>
            <p:nvPr/>
          </p:nvPicPr>
          <p:blipFill>
            <a:blip r:embed="rId4"/>
            <a:stretch>
              <a:fillRect/>
            </a:stretch>
          </p:blipFill>
          <p:spPr>
            <a:xfrm>
              <a:off x="9349799" y="2034487"/>
              <a:ext cx="360000" cy="360000"/>
            </a:xfrm>
            <a:prstGeom prst="rect">
              <a:avLst/>
            </a:prstGeom>
          </p:spPr>
        </p:pic>
      </p:grpSp>
      <p:grpSp>
        <p:nvGrpSpPr>
          <p:cNvPr id="10" name="グループ化 9">
            <a:extLst>
              <a:ext uri="{FF2B5EF4-FFF2-40B4-BE49-F238E27FC236}">
                <a16:creationId xmlns:a16="http://schemas.microsoft.com/office/drawing/2014/main" id="{F6415772-51A8-DB4E-8C7D-767398FD4BA3}"/>
              </a:ext>
            </a:extLst>
          </p:cNvPr>
          <p:cNvGrpSpPr/>
          <p:nvPr/>
        </p:nvGrpSpPr>
        <p:grpSpPr>
          <a:xfrm>
            <a:off x="5589935" y="2505150"/>
            <a:ext cx="1529890" cy="108321"/>
            <a:chOff x="5753093" y="2284587"/>
            <a:chExt cx="1529890" cy="108321"/>
          </a:xfrm>
        </p:grpSpPr>
        <p:sp>
          <p:nvSpPr>
            <p:cNvPr id="189" name="円/楕円 188">
              <a:extLst>
                <a:ext uri="{FF2B5EF4-FFF2-40B4-BE49-F238E27FC236}">
                  <a16:creationId xmlns:a16="http://schemas.microsoft.com/office/drawing/2014/main" id="{75514B54-B7ED-1144-BB90-EFA8115677D6}"/>
                </a:ext>
              </a:extLst>
            </p:cNvPr>
            <p:cNvSpPr/>
            <p:nvPr/>
          </p:nvSpPr>
          <p:spPr>
            <a:xfrm>
              <a:off x="5753093"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a:extLst>
                <a:ext uri="{FF2B5EF4-FFF2-40B4-BE49-F238E27FC236}">
                  <a16:creationId xmlns:a16="http://schemas.microsoft.com/office/drawing/2014/main" id="{612F0A5A-D1CA-BB4D-826F-9441B5904474}"/>
                </a:ext>
              </a:extLst>
            </p:cNvPr>
            <p:cNvSpPr/>
            <p:nvPr/>
          </p:nvSpPr>
          <p:spPr>
            <a:xfrm>
              <a:off x="6227057"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a:extLst>
                <a:ext uri="{FF2B5EF4-FFF2-40B4-BE49-F238E27FC236}">
                  <a16:creationId xmlns:a16="http://schemas.microsoft.com/office/drawing/2014/main" id="{1383721C-731D-E249-AA1E-0CDE4029AB5B}"/>
                </a:ext>
              </a:extLst>
            </p:cNvPr>
            <p:cNvSpPr/>
            <p:nvPr/>
          </p:nvSpPr>
          <p:spPr>
            <a:xfrm>
              <a:off x="6464039"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a:extLst>
                <a:ext uri="{FF2B5EF4-FFF2-40B4-BE49-F238E27FC236}">
                  <a16:creationId xmlns:a16="http://schemas.microsoft.com/office/drawing/2014/main" id="{9BD73C7E-34E6-8F4A-A044-C9087201138B}"/>
                </a:ext>
              </a:extLst>
            </p:cNvPr>
            <p:cNvSpPr/>
            <p:nvPr/>
          </p:nvSpPr>
          <p:spPr>
            <a:xfrm>
              <a:off x="5990075"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a:extLst>
                <a:ext uri="{FF2B5EF4-FFF2-40B4-BE49-F238E27FC236}">
                  <a16:creationId xmlns:a16="http://schemas.microsoft.com/office/drawing/2014/main" id="{15DB041C-E0D4-EB48-8F0C-F3D14CE19E6C}"/>
                </a:ext>
              </a:extLst>
            </p:cNvPr>
            <p:cNvSpPr/>
            <p:nvPr/>
          </p:nvSpPr>
          <p:spPr>
            <a:xfrm>
              <a:off x="717498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a:extLst>
                <a:ext uri="{FF2B5EF4-FFF2-40B4-BE49-F238E27FC236}">
                  <a16:creationId xmlns:a16="http://schemas.microsoft.com/office/drawing/2014/main" id="{0A559DE1-C80F-6249-87CE-55C2ECDECE15}"/>
                </a:ext>
              </a:extLst>
            </p:cNvPr>
            <p:cNvSpPr/>
            <p:nvPr/>
          </p:nvSpPr>
          <p:spPr>
            <a:xfrm>
              <a:off x="6701021"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CC99B6D6-519D-D545-88CF-494829C451A2}"/>
                </a:ext>
              </a:extLst>
            </p:cNvPr>
            <p:cNvSpPr/>
            <p:nvPr/>
          </p:nvSpPr>
          <p:spPr>
            <a:xfrm>
              <a:off x="693800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45CE7197-B8B9-FC4F-B0B3-F1368CDA0CCB}"/>
              </a:ext>
            </a:extLst>
          </p:cNvPr>
          <p:cNvGrpSpPr/>
          <p:nvPr/>
        </p:nvGrpSpPr>
        <p:grpSpPr>
          <a:xfrm>
            <a:off x="5589935" y="4132483"/>
            <a:ext cx="1529890" cy="108321"/>
            <a:chOff x="5753093" y="2284587"/>
            <a:chExt cx="1529890" cy="108321"/>
          </a:xfrm>
        </p:grpSpPr>
        <p:sp>
          <p:nvSpPr>
            <p:cNvPr id="213" name="円/楕円 212">
              <a:extLst>
                <a:ext uri="{FF2B5EF4-FFF2-40B4-BE49-F238E27FC236}">
                  <a16:creationId xmlns:a16="http://schemas.microsoft.com/office/drawing/2014/main" id="{FB0B4D85-0308-F943-B3CE-F44161AF1F93}"/>
                </a:ext>
              </a:extLst>
            </p:cNvPr>
            <p:cNvSpPr/>
            <p:nvPr/>
          </p:nvSpPr>
          <p:spPr>
            <a:xfrm>
              <a:off x="5753093"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a:extLst>
                <a:ext uri="{FF2B5EF4-FFF2-40B4-BE49-F238E27FC236}">
                  <a16:creationId xmlns:a16="http://schemas.microsoft.com/office/drawing/2014/main" id="{020C74B8-9FB1-404D-971C-E7666B91258B}"/>
                </a:ext>
              </a:extLst>
            </p:cNvPr>
            <p:cNvSpPr/>
            <p:nvPr/>
          </p:nvSpPr>
          <p:spPr>
            <a:xfrm>
              <a:off x="6227057"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a:extLst>
                <a:ext uri="{FF2B5EF4-FFF2-40B4-BE49-F238E27FC236}">
                  <a16:creationId xmlns:a16="http://schemas.microsoft.com/office/drawing/2014/main" id="{2E2A92B1-D519-8D47-9D12-301CB16AC9C8}"/>
                </a:ext>
              </a:extLst>
            </p:cNvPr>
            <p:cNvSpPr/>
            <p:nvPr/>
          </p:nvSpPr>
          <p:spPr>
            <a:xfrm>
              <a:off x="6464039"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円/楕円 229">
              <a:extLst>
                <a:ext uri="{FF2B5EF4-FFF2-40B4-BE49-F238E27FC236}">
                  <a16:creationId xmlns:a16="http://schemas.microsoft.com/office/drawing/2014/main" id="{E50AC5B7-6C7A-B54E-8BB3-D253090405DE}"/>
                </a:ext>
              </a:extLst>
            </p:cNvPr>
            <p:cNvSpPr/>
            <p:nvPr/>
          </p:nvSpPr>
          <p:spPr>
            <a:xfrm>
              <a:off x="5990075"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a:extLst>
                <a:ext uri="{FF2B5EF4-FFF2-40B4-BE49-F238E27FC236}">
                  <a16:creationId xmlns:a16="http://schemas.microsoft.com/office/drawing/2014/main" id="{31CBEA69-B6DE-5444-9FED-1C995F0D3B16}"/>
                </a:ext>
              </a:extLst>
            </p:cNvPr>
            <p:cNvSpPr/>
            <p:nvPr/>
          </p:nvSpPr>
          <p:spPr>
            <a:xfrm>
              <a:off x="717498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a:extLst>
                <a:ext uri="{FF2B5EF4-FFF2-40B4-BE49-F238E27FC236}">
                  <a16:creationId xmlns:a16="http://schemas.microsoft.com/office/drawing/2014/main" id="{B90E92A8-296B-8348-B891-ED2270F815F2}"/>
                </a:ext>
              </a:extLst>
            </p:cNvPr>
            <p:cNvSpPr/>
            <p:nvPr/>
          </p:nvSpPr>
          <p:spPr>
            <a:xfrm>
              <a:off x="6701021"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a:extLst>
                <a:ext uri="{FF2B5EF4-FFF2-40B4-BE49-F238E27FC236}">
                  <a16:creationId xmlns:a16="http://schemas.microsoft.com/office/drawing/2014/main" id="{BA75BF51-0DDB-7D45-B55D-CADA73284D45}"/>
                </a:ext>
              </a:extLst>
            </p:cNvPr>
            <p:cNvSpPr/>
            <p:nvPr/>
          </p:nvSpPr>
          <p:spPr>
            <a:xfrm>
              <a:off x="693800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5" name="グループ化 254">
            <a:extLst>
              <a:ext uri="{FF2B5EF4-FFF2-40B4-BE49-F238E27FC236}">
                <a16:creationId xmlns:a16="http://schemas.microsoft.com/office/drawing/2014/main" id="{725A423A-B81D-224D-8B63-CCFC70186EAE}"/>
              </a:ext>
            </a:extLst>
          </p:cNvPr>
          <p:cNvGrpSpPr/>
          <p:nvPr/>
        </p:nvGrpSpPr>
        <p:grpSpPr>
          <a:xfrm>
            <a:off x="5589935" y="5757149"/>
            <a:ext cx="1529890" cy="108321"/>
            <a:chOff x="5753093" y="2284587"/>
            <a:chExt cx="1529890" cy="108321"/>
          </a:xfrm>
        </p:grpSpPr>
        <p:sp>
          <p:nvSpPr>
            <p:cNvPr id="266" name="円/楕円 265">
              <a:extLst>
                <a:ext uri="{FF2B5EF4-FFF2-40B4-BE49-F238E27FC236}">
                  <a16:creationId xmlns:a16="http://schemas.microsoft.com/office/drawing/2014/main" id="{87E2EBD0-16F2-2047-BAF5-E3FB21247B8F}"/>
                </a:ext>
              </a:extLst>
            </p:cNvPr>
            <p:cNvSpPr/>
            <p:nvPr/>
          </p:nvSpPr>
          <p:spPr>
            <a:xfrm>
              <a:off x="5753093"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266">
              <a:extLst>
                <a:ext uri="{FF2B5EF4-FFF2-40B4-BE49-F238E27FC236}">
                  <a16:creationId xmlns:a16="http://schemas.microsoft.com/office/drawing/2014/main" id="{273B84A0-C35E-6C47-B20F-55E78AC10B7B}"/>
                </a:ext>
              </a:extLst>
            </p:cNvPr>
            <p:cNvSpPr/>
            <p:nvPr/>
          </p:nvSpPr>
          <p:spPr>
            <a:xfrm>
              <a:off x="6227057"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267">
              <a:extLst>
                <a:ext uri="{FF2B5EF4-FFF2-40B4-BE49-F238E27FC236}">
                  <a16:creationId xmlns:a16="http://schemas.microsoft.com/office/drawing/2014/main" id="{9FAA5A27-4337-1545-B106-8D77368B700E}"/>
                </a:ext>
              </a:extLst>
            </p:cNvPr>
            <p:cNvSpPr/>
            <p:nvPr/>
          </p:nvSpPr>
          <p:spPr>
            <a:xfrm>
              <a:off x="6464039"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a:extLst>
                <a:ext uri="{FF2B5EF4-FFF2-40B4-BE49-F238E27FC236}">
                  <a16:creationId xmlns:a16="http://schemas.microsoft.com/office/drawing/2014/main" id="{237991CF-FE8D-CF4E-AF1E-83A3BA330A27}"/>
                </a:ext>
              </a:extLst>
            </p:cNvPr>
            <p:cNvSpPr/>
            <p:nvPr/>
          </p:nvSpPr>
          <p:spPr>
            <a:xfrm>
              <a:off x="5990075" y="2284908"/>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a:extLst>
                <a:ext uri="{FF2B5EF4-FFF2-40B4-BE49-F238E27FC236}">
                  <a16:creationId xmlns:a16="http://schemas.microsoft.com/office/drawing/2014/main" id="{36F94BD5-2D7B-214C-92F5-BDDD958581E2}"/>
                </a:ext>
              </a:extLst>
            </p:cNvPr>
            <p:cNvSpPr/>
            <p:nvPr/>
          </p:nvSpPr>
          <p:spPr>
            <a:xfrm>
              <a:off x="717498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a:extLst>
                <a:ext uri="{FF2B5EF4-FFF2-40B4-BE49-F238E27FC236}">
                  <a16:creationId xmlns:a16="http://schemas.microsoft.com/office/drawing/2014/main" id="{8FB95F07-CC45-9E4C-A7EE-2947C4104538}"/>
                </a:ext>
              </a:extLst>
            </p:cNvPr>
            <p:cNvSpPr/>
            <p:nvPr/>
          </p:nvSpPr>
          <p:spPr>
            <a:xfrm>
              <a:off x="6701021"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円/楕円 271">
              <a:extLst>
                <a:ext uri="{FF2B5EF4-FFF2-40B4-BE49-F238E27FC236}">
                  <a16:creationId xmlns:a16="http://schemas.microsoft.com/office/drawing/2014/main" id="{2027D9F0-BA2A-454C-97B2-EFA7F28AEF1B}"/>
                </a:ext>
              </a:extLst>
            </p:cNvPr>
            <p:cNvSpPr/>
            <p:nvPr/>
          </p:nvSpPr>
          <p:spPr>
            <a:xfrm>
              <a:off x="6938003" y="2284587"/>
              <a:ext cx="108000" cy="1080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49" name="図 148">
            <a:extLst>
              <a:ext uri="{FF2B5EF4-FFF2-40B4-BE49-F238E27FC236}">
                <a16:creationId xmlns:a16="http://schemas.microsoft.com/office/drawing/2014/main" id="{C77801A3-1843-474A-AA1A-9A4E13E3A4E6}"/>
              </a:ext>
            </a:extLst>
          </p:cNvPr>
          <p:cNvPicPr>
            <a:picLocks noChangeAspect="1"/>
          </p:cNvPicPr>
          <p:nvPr/>
        </p:nvPicPr>
        <p:blipFill>
          <a:blip r:embed="rId11"/>
          <a:stretch>
            <a:fillRect/>
          </a:stretch>
        </p:blipFill>
        <p:spPr>
          <a:xfrm>
            <a:off x="8610600" y="135608"/>
            <a:ext cx="3280776" cy="1425087"/>
          </a:xfrm>
          <a:prstGeom prst="rect">
            <a:avLst/>
          </a:prstGeom>
        </p:spPr>
      </p:pic>
      <p:sp>
        <p:nvSpPr>
          <p:cNvPr id="156" name="正方形/長方形 155">
            <a:extLst>
              <a:ext uri="{FF2B5EF4-FFF2-40B4-BE49-F238E27FC236}">
                <a16:creationId xmlns:a16="http://schemas.microsoft.com/office/drawing/2014/main" id="{D2A5C7D7-5429-6040-9000-5CD3693F679A}"/>
              </a:ext>
            </a:extLst>
          </p:cNvPr>
          <p:cNvSpPr/>
          <p:nvPr/>
        </p:nvSpPr>
        <p:spPr>
          <a:xfrm>
            <a:off x="7800940" y="3267190"/>
            <a:ext cx="4021538" cy="3040582"/>
          </a:xfrm>
          <a:prstGeom prst="rect">
            <a:avLst/>
          </a:prstGeom>
          <a:solidFill>
            <a:srgbClr val="FFF5E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2400">
                <a:solidFill>
                  <a:schemeClr val="tx1"/>
                </a:solidFill>
                <a:latin typeface="Meiryo" panose="020B0604030504040204" pitchFamily="34" charset="-128"/>
                <a:ea typeface="Meiryo" panose="020B0604030504040204" pitchFamily="34" charset="-128"/>
              </a:rPr>
              <a:t>ローカル，リモートを区別しないといけない．</a:t>
            </a:r>
            <a:endParaRPr kumimoji="1"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400">
                <a:solidFill>
                  <a:schemeClr val="tx1"/>
                </a:solidFill>
                <a:latin typeface="Meiryo" panose="020B0604030504040204" pitchFamily="34" charset="-128"/>
                <a:ea typeface="Meiryo" panose="020B0604030504040204" pitchFamily="34" charset="-128"/>
              </a:rPr>
              <a:t>どのブランチへの作業かを把握する必要がある．</a:t>
            </a:r>
            <a:endParaRPr kumimoji="1"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solidFill>
                  <a:schemeClr val="tx1"/>
                </a:solidFill>
                <a:latin typeface="Meiryo" panose="020B0604030504040204" pitchFamily="34" charset="-128"/>
                <a:ea typeface="Meiryo" panose="020B0604030504040204" pitchFamily="34" charset="-128"/>
              </a:rPr>
              <a:t>利用するツールがいっぱいある．</a:t>
            </a:r>
            <a:endParaRPr lang="en-US" altLang="ja-JP" sz="2400" dirty="0">
              <a:solidFill>
                <a:schemeClr val="tx1"/>
              </a:solidFill>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400">
                <a:solidFill>
                  <a:schemeClr val="tx1"/>
                </a:solidFill>
                <a:latin typeface="Meiryo" panose="020B0604030504040204" pitchFamily="34" charset="-128"/>
                <a:ea typeface="Meiryo" panose="020B0604030504040204" pitchFamily="34" charset="-128"/>
              </a:rPr>
              <a:t>作業ごとに役割が異なる．</a:t>
            </a:r>
          </a:p>
        </p:txBody>
      </p:sp>
      <p:pic>
        <p:nvPicPr>
          <p:cNvPr id="170" name="グラフィックス 169">
            <a:extLst>
              <a:ext uri="{FF2B5EF4-FFF2-40B4-BE49-F238E27FC236}">
                <a16:creationId xmlns:a16="http://schemas.microsoft.com/office/drawing/2014/main" id="{A73EE837-0E4D-F747-B1A4-CD39A639B8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4208" y="3097528"/>
            <a:ext cx="315000" cy="360000"/>
          </a:xfrm>
          <a:prstGeom prst="rect">
            <a:avLst/>
          </a:prstGeom>
        </p:spPr>
      </p:pic>
      <p:pic>
        <p:nvPicPr>
          <p:cNvPr id="171" name="グラフィックス 170">
            <a:extLst>
              <a:ext uri="{FF2B5EF4-FFF2-40B4-BE49-F238E27FC236}">
                <a16:creationId xmlns:a16="http://schemas.microsoft.com/office/drawing/2014/main" id="{B02CF2B0-4334-5D41-B467-109091670B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4598" y="4759419"/>
            <a:ext cx="315000" cy="360000"/>
          </a:xfrm>
          <a:prstGeom prst="rect">
            <a:avLst/>
          </a:prstGeom>
        </p:spPr>
      </p:pic>
      <p:pic>
        <p:nvPicPr>
          <p:cNvPr id="164" name="グラフィックス 163">
            <a:extLst>
              <a:ext uri="{FF2B5EF4-FFF2-40B4-BE49-F238E27FC236}">
                <a16:creationId xmlns:a16="http://schemas.microsoft.com/office/drawing/2014/main" id="{DC466965-D4E8-404A-A907-30A8E2CCEA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2343" y="2770726"/>
            <a:ext cx="315000" cy="360000"/>
          </a:xfrm>
          <a:prstGeom prst="rect">
            <a:avLst/>
          </a:prstGeom>
        </p:spPr>
      </p:pic>
    </p:spTree>
    <p:extLst>
      <p:ext uri="{BB962C8B-B14F-4D97-AF65-F5344CB8AC3E}">
        <p14:creationId xmlns:p14="http://schemas.microsoft.com/office/powerpoint/2010/main" val="401129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dissolve">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dissolve">
                                      <p:cBhvr>
                                        <p:cTn id="12" dur="500"/>
                                        <p:tgtEl>
                                          <p:spTgt spid="153"/>
                                        </p:tgtEl>
                                      </p:cBhvr>
                                    </p:animEffect>
                                  </p:childTnLst>
                                </p:cTn>
                              </p:par>
                              <p:par>
                                <p:cTn id="13" presetID="9"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dissolve">
                                      <p:cBhvr>
                                        <p:cTn id="15" dur="500"/>
                                        <p:tgtEl>
                                          <p:spTgt spid="157"/>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dissolve">
                                      <p:cBhvr>
                                        <p:cTn id="19" dur="500"/>
                                        <p:tgtEl>
                                          <p:spTgt spid="15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03"/>
                                        </p:tgtEl>
                                        <p:attrNameLst>
                                          <p:attrName>style.visibility</p:attrName>
                                        </p:attrNameLst>
                                      </p:cBhvr>
                                      <p:to>
                                        <p:strVal val="visible"/>
                                      </p:to>
                                    </p:set>
                                    <p:animEffect transition="in" filter="dissolve">
                                      <p:cBhvr>
                                        <p:cTn id="24" dur="500"/>
                                        <p:tgtEl>
                                          <p:spTgt spid="203"/>
                                        </p:tgtEl>
                                      </p:cBhvr>
                                    </p:animEffect>
                                  </p:childTnLst>
                                </p:cTn>
                              </p:par>
                              <p:par>
                                <p:cTn id="25" presetID="9" presetClass="entr" presetSubtype="0" fill="hold" nodeType="with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dissolve">
                                      <p:cBhvr>
                                        <p:cTn id="27" dur="500"/>
                                        <p:tgtEl>
                                          <p:spTgt spid="20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5"/>
                                        </p:tgtEl>
                                        <p:attrNameLst>
                                          <p:attrName>style.visibility</p:attrName>
                                        </p:attrNameLst>
                                      </p:cBhvr>
                                      <p:to>
                                        <p:strVal val="visible"/>
                                      </p:to>
                                    </p:set>
                                    <p:animEffect transition="in" filter="dissolve">
                                      <p:cBhvr>
                                        <p:cTn id="30" dur="500"/>
                                        <p:tgtEl>
                                          <p:spTgt spid="205"/>
                                        </p:tgtEl>
                                      </p:cBhvr>
                                    </p:animEffect>
                                  </p:childTnLst>
                                </p:cTn>
                              </p:par>
                              <p:par>
                                <p:cTn id="31" presetID="9" presetClass="entr" presetSubtype="0" fill="hold" nodeType="withEffect">
                                  <p:stCondLst>
                                    <p:cond delay="0"/>
                                  </p:stCondLst>
                                  <p:childTnLst>
                                    <p:set>
                                      <p:cBhvr>
                                        <p:cTn id="32" dur="1" fill="hold">
                                          <p:stCondLst>
                                            <p:cond delay="0"/>
                                          </p:stCondLst>
                                        </p:cTn>
                                        <p:tgtEl>
                                          <p:spTgt spid="217"/>
                                        </p:tgtEl>
                                        <p:attrNameLst>
                                          <p:attrName>style.visibility</p:attrName>
                                        </p:attrNameLst>
                                      </p:cBhvr>
                                      <p:to>
                                        <p:strVal val="visible"/>
                                      </p:to>
                                    </p:set>
                                    <p:animEffect transition="in" filter="dissolve">
                                      <p:cBhvr>
                                        <p:cTn id="33" dur="500"/>
                                        <p:tgtEl>
                                          <p:spTgt spid="217"/>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218"/>
                                        </p:tgtEl>
                                        <p:attrNameLst>
                                          <p:attrName>style.visibility</p:attrName>
                                        </p:attrNameLst>
                                      </p:cBhvr>
                                      <p:to>
                                        <p:strVal val="visible"/>
                                      </p:to>
                                    </p:set>
                                    <p:animEffect transition="in" filter="dissolve">
                                      <p:cBhvr>
                                        <p:cTn id="37" dur="500"/>
                                        <p:tgtEl>
                                          <p:spTgt spid="218"/>
                                        </p:tgtEl>
                                      </p:cBhvr>
                                    </p:animEffect>
                                  </p:childTnLst>
                                </p:cTn>
                              </p:par>
                              <p:par>
                                <p:cTn id="38" presetID="9" presetClass="entr" presetSubtype="0" fill="hold" nodeType="with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dissolve">
                                      <p:cBhvr>
                                        <p:cTn id="40" dur="500"/>
                                        <p:tgtEl>
                                          <p:spTgt spid="207"/>
                                        </p:tgtEl>
                                      </p:cBhvr>
                                    </p:animEffect>
                                  </p:childTnLst>
                                </p:cTn>
                              </p:par>
                              <p:par>
                                <p:cTn id="41" presetID="9" presetClass="entr" presetSubtype="0"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Effect transition="in" filter="dissolve">
                                      <p:cBhvr>
                                        <p:cTn id="43" dur="500"/>
                                        <p:tgtEl>
                                          <p:spTgt spid="17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dissolve">
                                      <p:cBhvr>
                                        <p:cTn id="48" dur="500"/>
                                        <p:tgtEl>
                                          <p:spTgt spid="146"/>
                                        </p:tgtEl>
                                      </p:cBhvr>
                                    </p:animEffect>
                                  </p:childTnLst>
                                </p:cTn>
                              </p:par>
                              <p:par>
                                <p:cTn id="49" presetID="9"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dissolve">
                                      <p:cBhvr>
                                        <p:cTn id="51" dur="500"/>
                                        <p:tgtEl>
                                          <p:spTgt spid="14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dissolve">
                                      <p:cBhvr>
                                        <p:cTn id="54" dur="500"/>
                                        <p:tgtEl>
                                          <p:spTgt spid="141"/>
                                        </p:tgtEl>
                                      </p:cBhvr>
                                    </p:animEffect>
                                  </p:childTnLst>
                                </p:cTn>
                              </p:par>
                            </p:childTnLst>
                          </p:cTn>
                        </p:par>
                        <p:par>
                          <p:cTn id="55" fill="hold">
                            <p:stCondLst>
                              <p:cond delay="500"/>
                            </p:stCondLst>
                            <p:childTnLst>
                              <p:par>
                                <p:cTn id="56" presetID="9" presetClass="entr" presetSubtype="0"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dissolv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dissolve">
                                      <p:cBhvr>
                                        <p:cTn id="63" dur="500"/>
                                        <p:tgtEl>
                                          <p:spTgt spid="152"/>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dissolve">
                                      <p:cBhvr>
                                        <p:cTn id="69" dur="500"/>
                                        <p:tgtEl>
                                          <p:spTgt spid="147"/>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dissolve">
                                      <p:cBhvr>
                                        <p:cTn id="73" dur="500"/>
                                        <p:tgtEl>
                                          <p:spTgt spid="9"/>
                                        </p:tgtEl>
                                      </p:cBhvr>
                                    </p:animEffect>
                                  </p:childTnLst>
                                </p:cTn>
                              </p:par>
                            </p:childTnLst>
                          </p:cTn>
                        </p:par>
                        <p:par>
                          <p:cTn id="74" fill="hold">
                            <p:stCondLst>
                              <p:cond delay="1000"/>
                            </p:stCondLst>
                            <p:childTnLst>
                              <p:par>
                                <p:cTn id="75" presetID="9" presetClass="entr" presetSubtype="0"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243"/>
                                        </p:tgtEl>
                                        <p:attrNameLst>
                                          <p:attrName>style.visibility</p:attrName>
                                        </p:attrNameLst>
                                      </p:cBhvr>
                                      <p:to>
                                        <p:strVal val="visible"/>
                                      </p:to>
                                    </p:set>
                                    <p:animEffect transition="in" filter="dissolve">
                                      <p:cBhvr>
                                        <p:cTn id="82" dur="500"/>
                                        <p:tgtEl>
                                          <p:spTgt spid="243"/>
                                        </p:tgtEl>
                                      </p:cBhvr>
                                    </p:animEffect>
                                  </p:childTnLst>
                                </p:cTn>
                              </p:par>
                              <p:par>
                                <p:cTn id="83" presetID="9" presetClass="entr" presetSubtype="0" fill="hold" nodeType="withEffect">
                                  <p:stCondLst>
                                    <p:cond delay="0"/>
                                  </p:stCondLst>
                                  <p:childTnLst>
                                    <p:set>
                                      <p:cBhvr>
                                        <p:cTn id="84" dur="1" fill="hold">
                                          <p:stCondLst>
                                            <p:cond delay="0"/>
                                          </p:stCondLst>
                                        </p:cTn>
                                        <p:tgtEl>
                                          <p:spTgt spid="164"/>
                                        </p:tgtEl>
                                        <p:attrNameLst>
                                          <p:attrName>style.visibility</p:attrName>
                                        </p:attrNameLst>
                                      </p:cBhvr>
                                      <p:to>
                                        <p:strVal val="visible"/>
                                      </p:to>
                                    </p:set>
                                    <p:animEffect transition="in" filter="dissolve">
                                      <p:cBhvr>
                                        <p:cTn id="85" dur="500"/>
                                        <p:tgtEl>
                                          <p:spTgt spid="16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41"/>
                                        </p:tgtEl>
                                        <p:attrNameLst>
                                          <p:attrName>style.visibility</p:attrName>
                                        </p:attrNameLst>
                                      </p:cBhvr>
                                      <p:to>
                                        <p:strVal val="visible"/>
                                      </p:to>
                                    </p:set>
                                    <p:animEffect transition="in" filter="dissolve">
                                      <p:cBhvr>
                                        <p:cTn id="88" dur="500"/>
                                        <p:tgtEl>
                                          <p:spTgt spid="241"/>
                                        </p:tgtEl>
                                      </p:cBhvr>
                                    </p:animEffect>
                                  </p:childTnLst>
                                </p:cTn>
                              </p:par>
                            </p:childTnLst>
                          </p:cTn>
                        </p:par>
                        <p:par>
                          <p:cTn id="89" fill="hold">
                            <p:stCondLst>
                              <p:cond delay="500"/>
                            </p:stCondLst>
                            <p:childTnLst>
                              <p:par>
                                <p:cTn id="90" presetID="9" presetClass="entr" presetSubtype="0" fill="hold" nodeType="after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dissolve">
                                      <p:cBhvr>
                                        <p:cTn id="92" dur="500"/>
                                        <p:tgtEl>
                                          <p:spTgt spid="211"/>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49"/>
                                        </p:tgtEl>
                                        <p:attrNameLst>
                                          <p:attrName>style.visibility</p:attrName>
                                        </p:attrNameLst>
                                      </p:cBhvr>
                                      <p:to>
                                        <p:strVal val="visible"/>
                                      </p:to>
                                    </p:set>
                                    <p:animEffect transition="in" filter="dissolve">
                                      <p:cBhvr>
                                        <p:cTn id="97" dur="500"/>
                                        <p:tgtEl>
                                          <p:spTgt spid="249"/>
                                        </p:tgtEl>
                                      </p:cBhvr>
                                    </p:animEffect>
                                  </p:childTnLst>
                                </p:cTn>
                              </p:par>
                            </p:childTnLst>
                          </p:cTn>
                        </p:par>
                        <p:par>
                          <p:cTn id="98" fill="hold">
                            <p:stCondLst>
                              <p:cond delay="500"/>
                            </p:stCondLst>
                            <p:childTnLst>
                              <p:par>
                                <p:cTn id="99" presetID="9" presetClass="entr" presetSubtype="0" fill="hold" nodeType="afterEffect">
                                  <p:stCondLst>
                                    <p:cond delay="0"/>
                                  </p:stCondLst>
                                  <p:childTnLst>
                                    <p:set>
                                      <p:cBhvr>
                                        <p:cTn id="100" dur="1" fill="hold">
                                          <p:stCondLst>
                                            <p:cond delay="0"/>
                                          </p:stCondLst>
                                        </p:cTn>
                                        <p:tgtEl>
                                          <p:spTgt spid="255"/>
                                        </p:tgtEl>
                                        <p:attrNameLst>
                                          <p:attrName>style.visibility</p:attrName>
                                        </p:attrNameLst>
                                      </p:cBhvr>
                                      <p:to>
                                        <p:strVal val="visible"/>
                                      </p:to>
                                    </p:set>
                                    <p:animEffect transition="in" filter="dissolve">
                                      <p:cBhvr>
                                        <p:cTn id="101" dur="500"/>
                                        <p:tgtEl>
                                          <p:spTgt spid="255"/>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156">
                                            <p:txEl>
                                              <p:pRg st="3" end="3"/>
                                            </p:txEl>
                                          </p:spTgt>
                                        </p:tgtEl>
                                        <p:attrNameLst>
                                          <p:attrName>style.visibility</p:attrName>
                                        </p:attrNameLst>
                                      </p:cBhvr>
                                      <p:to>
                                        <p:strVal val="visible"/>
                                      </p:to>
                                    </p:set>
                                    <p:animEffect transition="in" filter="dissolve">
                                      <p:cBhvr>
                                        <p:cTn id="106" dur="500"/>
                                        <p:tgtEl>
                                          <p:spTgt spid="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5" grpId="0"/>
      <p:bldP spid="218" grpId="0" animBg="1"/>
      <p:bldP spid="241" grpId="0" animBg="1"/>
      <p:bldP spid="249" grpId="0" animBg="1"/>
      <p:bldP spid="243" grpId="0"/>
      <p:bldP spid="141" grpId="0"/>
      <p:bldP spid="1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7C725-B060-9245-9E1F-52881257F408}"/>
              </a:ext>
            </a:extLst>
          </p:cNvPr>
          <p:cNvSpPr>
            <a:spLocks noGrp="1"/>
          </p:cNvSpPr>
          <p:nvPr>
            <p:ph type="title"/>
          </p:nvPr>
        </p:nvSpPr>
        <p:spPr/>
        <p:txBody>
          <a:bodyPr/>
          <a:lstStyle/>
          <a:p>
            <a:r>
              <a:rPr kumimoji="1" lang="ja-JP" altLang="en-US"/>
              <a:t>初学者にとっての難しさ</a:t>
            </a:r>
          </a:p>
        </p:txBody>
      </p:sp>
      <p:sp>
        <p:nvSpPr>
          <p:cNvPr id="3" name="コンテンツ プレースホルダー 2">
            <a:extLst>
              <a:ext uri="{FF2B5EF4-FFF2-40B4-BE49-F238E27FC236}">
                <a16:creationId xmlns:a16="http://schemas.microsoft.com/office/drawing/2014/main" id="{F11BAAEF-3645-804F-BB89-0358D656FDC3}"/>
              </a:ext>
            </a:extLst>
          </p:cNvPr>
          <p:cNvSpPr>
            <a:spLocks noGrp="1"/>
          </p:cNvSpPr>
          <p:nvPr>
            <p:ph idx="1"/>
          </p:nvPr>
        </p:nvSpPr>
        <p:spPr/>
        <p:txBody>
          <a:bodyPr>
            <a:normAutofit fontScale="85000" lnSpcReduction="20000"/>
          </a:bodyPr>
          <a:lstStyle/>
          <a:p>
            <a:pPr>
              <a:lnSpc>
                <a:spcPct val="120000"/>
              </a:lnSpc>
            </a:pPr>
            <a:r>
              <a:rPr kumimoji="1" lang="ja-JP" altLang="en-US"/>
              <a:t>何のために何をするのか，実感が湧かない．</a:t>
            </a:r>
            <a:endParaRPr kumimoji="1" lang="en-US" altLang="ja-JP" dirty="0"/>
          </a:p>
          <a:p>
            <a:pPr lvl="1">
              <a:lnSpc>
                <a:spcPct val="120000"/>
              </a:lnSpc>
            </a:pPr>
            <a:r>
              <a:rPr lang="ja-JP" altLang="en-US"/>
              <a:t>だからステップを飛ばす，などが起こる．</a:t>
            </a:r>
            <a:endParaRPr lang="en-US" altLang="ja-JP" dirty="0"/>
          </a:p>
          <a:p>
            <a:pPr>
              <a:lnSpc>
                <a:spcPct val="120000"/>
              </a:lnSpc>
            </a:pPr>
            <a:r>
              <a:rPr kumimoji="1" lang="ja-JP" altLang="en-US"/>
              <a:t>教育が大事．</a:t>
            </a:r>
            <a:endParaRPr kumimoji="1" lang="en-US" altLang="ja-JP" dirty="0"/>
          </a:p>
          <a:p>
            <a:pPr lvl="1">
              <a:lnSpc>
                <a:spcPct val="120000"/>
              </a:lnSpc>
            </a:pPr>
            <a:r>
              <a:rPr lang="ja-JP" altLang="en-US"/>
              <a:t>教育だけで実感は掴めない．</a:t>
            </a:r>
            <a:endParaRPr lang="en-US" altLang="ja-JP" dirty="0"/>
          </a:p>
          <a:p>
            <a:pPr>
              <a:lnSpc>
                <a:spcPct val="120000"/>
              </a:lnSpc>
            </a:pPr>
            <a:r>
              <a:rPr kumimoji="1" lang="ja-JP" altLang="en-US"/>
              <a:t>実践も大事．</a:t>
            </a:r>
            <a:endParaRPr kumimoji="1" lang="en-US" altLang="ja-JP" dirty="0"/>
          </a:p>
          <a:p>
            <a:pPr lvl="1">
              <a:lnSpc>
                <a:spcPct val="120000"/>
              </a:lnSpc>
            </a:pPr>
            <a:r>
              <a:rPr kumimoji="1" lang="ja-JP" altLang="en-US"/>
              <a:t>実感が湧かないうちに</a:t>
            </a:r>
            <a:br>
              <a:rPr kumimoji="1" lang="en-US" altLang="ja-JP" dirty="0"/>
            </a:br>
            <a:r>
              <a:rPr kumimoji="1" lang="ja-JP" altLang="en-US"/>
              <a:t>実践できるか？</a:t>
            </a:r>
          </a:p>
        </p:txBody>
      </p:sp>
      <p:sp>
        <p:nvSpPr>
          <p:cNvPr id="5" name="フッター プレースホルダー 4">
            <a:extLst>
              <a:ext uri="{FF2B5EF4-FFF2-40B4-BE49-F238E27FC236}">
                <a16:creationId xmlns:a16="http://schemas.microsoft.com/office/drawing/2014/main" id="{548DB31E-5934-AE40-95E7-588BAC7637D6}"/>
              </a:ext>
            </a:extLst>
          </p:cNvPr>
          <p:cNvSpPr>
            <a:spLocks noGrp="1"/>
          </p:cNvSpPr>
          <p:nvPr>
            <p:ph type="ftr" sz="quarter" idx="11"/>
          </p:nvPr>
        </p:nvSpPr>
        <p:spPr/>
        <p:txBody>
          <a:bodyPr/>
          <a:lstStyle/>
          <a:p>
            <a:r>
              <a:rPr kumimoji="1" lang="ja-JP" altLang="en-US"/>
              <a:t>セミナー</a:t>
            </a:r>
            <a:r>
              <a:rPr kumimoji="1" lang="en-US" altLang="ja-JP"/>
              <a:t>D (</a:t>
            </a:r>
            <a:r>
              <a:rPr kumimoji="1" lang="ja-JP" altLang="en-US"/>
              <a:t>玉田）</a:t>
            </a:r>
          </a:p>
        </p:txBody>
      </p:sp>
      <p:sp>
        <p:nvSpPr>
          <p:cNvPr id="6" name="スライド番号プレースホルダー 5">
            <a:extLst>
              <a:ext uri="{FF2B5EF4-FFF2-40B4-BE49-F238E27FC236}">
                <a16:creationId xmlns:a16="http://schemas.microsoft.com/office/drawing/2014/main" id="{2D3AA29A-4764-3F4B-A2D1-EC83CF965951}"/>
              </a:ext>
            </a:extLst>
          </p:cNvPr>
          <p:cNvSpPr>
            <a:spLocks noGrp="1"/>
          </p:cNvSpPr>
          <p:nvPr>
            <p:ph type="sldNum" sz="quarter" idx="12"/>
          </p:nvPr>
        </p:nvSpPr>
        <p:spPr/>
        <p:txBody>
          <a:bodyPr/>
          <a:lstStyle/>
          <a:p>
            <a:fld id="{24785B65-FD71-8B41-B484-67B8C90169D7}" type="slidenum">
              <a:rPr kumimoji="1" lang="ja-JP" altLang="en-US" smtClean="0"/>
              <a:t>9</a:t>
            </a:fld>
            <a:endParaRPr kumimoji="1" lang="ja-JP" altLang="en-US"/>
          </a:p>
        </p:txBody>
      </p:sp>
      <p:pic>
        <p:nvPicPr>
          <p:cNvPr id="7" name="図 6">
            <a:extLst>
              <a:ext uri="{FF2B5EF4-FFF2-40B4-BE49-F238E27FC236}">
                <a16:creationId xmlns:a16="http://schemas.microsoft.com/office/drawing/2014/main" id="{BED4F356-B7B9-324B-9721-5311A0978966}"/>
              </a:ext>
            </a:extLst>
          </p:cNvPr>
          <p:cNvPicPr>
            <a:picLocks noChangeAspect="1"/>
          </p:cNvPicPr>
          <p:nvPr/>
        </p:nvPicPr>
        <p:blipFill>
          <a:blip r:embed="rId2"/>
          <a:stretch>
            <a:fillRect/>
          </a:stretch>
        </p:blipFill>
        <p:spPr>
          <a:xfrm>
            <a:off x="9645778" y="4686851"/>
            <a:ext cx="1080000" cy="1080000"/>
          </a:xfrm>
          <a:prstGeom prst="rect">
            <a:avLst/>
          </a:prstGeom>
        </p:spPr>
      </p:pic>
      <p:pic>
        <p:nvPicPr>
          <p:cNvPr id="8" name="図 7">
            <a:extLst>
              <a:ext uri="{FF2B5EF4-FFF2-40B4-BE49-F238E27FC236}">
                <a16:creationId xmlns:a16="http://schemas.microsoft.com/office/drawing/2014/main" id="{5BFA6648-23DC-A244-A9CC-3C209825EF55}"/>
              </a:ext>
            </a:extLst>
          </p:cNvPr>
          <p:cNvPicPr>
            <a:picLocks noChangeAspect="1"/>
          </p:cNvPicPr>
          <p:nvPr/>
        </p:nvPicPr>
        <p:blipFill>
          <a:blip r:embed="rId3"/>
          <a:stretch>
            <a:fillRect/>
          </a:stretch>
        </p:blipFill>
        <p:spPr>
          <a:xfrm>
            <a:off x="9645778" y="3156545"/>
            <a:ext cx="1080000" cy="1080000"/>
          </a:xfrm>
          <a:prstGeom prst="rect">
            <a:avLst/>
          </a:prstGeom>
        </p:spPr>
      </p:pic>
      <p:grpSp>
        <p:nvGrpSpPr>
          <p:cNvPr id="12" name="グループ化 11">
            <a:extLst>
              <a:ext uri="{FF2B5EF4-FFF2-40B4-BE49-F238E27FC236}">
                <a16:creationId xmlns:a16="http://schemas.microsoft.com/office/drawing/2014/main" id="{9E96F61D-D9B5-8441-9DBC-4E760CEE545D}"/>
              </a:ext>
            </a:extLst>
          </p:cNvPr>
          <p:cNvGrpSpPr/>
          <p:nvPr/>
        </p:nvGrpSpPr>
        <p:grpSpPr>
          <a:xfrm>
            <a:off x="7450411" y="3260968"/>
            <a:ext cx="1773976" cy="2013561"/>
            <a:chOff x="7450411" y="3213290"/>
            <a:chExt cx="1773976" cy="2013561"/>
          </a:xfrm>
        </p:grpSpPr>
        <p:pic>
          <p:nvPicPr>
            <p:cNvPr id="9" name="図 8">
              <a:extLst>
                <a:ext uri="{FF2B5EF4-FFF2-40B4-BE49-F238E27FC236}">
                  <a16:creationId xmlns:a16="http://schemas.microsoft.com/office/drawing/2014/main" id="{2AC0486F-377D-0048-9597-FBCB48B3DC3F}"/>
                </a:ext>
              </a:extLst>
            </p:cNvPr>
            <p:cNvPicPr>
              <a:picLocks noChangeAspect="1"/>
            </p:cNvPicPr>
            <p:nvPr/>
          </p:nvPicPr>
          <p:blipFill>
            <a:blip r:embed="rId4"/>
            <a:stretch>
              <a:fillRect/>
            </a:stretch>
          </p:blipFill>
          <p:spPr>
            <a:xfrm>
              <a:off x="7797399" y="4146851"/>
              <a:ext cx="1080000" cy="1080000"/>
            </a:xfrm>
            <a:prstGeom prst="rect">
              <a:avLst/>
            </a:prstGeom>
          </p:spPr>
        </p:pic>
        <p:sp>
          <p:nvSpPr>
            <p:cNvPr id="11" name="角丸四角形吹き出し 10">
              <a:extLst>
                <a:ext uri="{FF2B5EF4-FFF2-40B4-BE49-F238E27FC236}">
                  <a16:creationId xmlns:a16="http://schemas.microsoft.com/office/drawing/2014/main" id="{391957AA-6A0B-964B-B79B-B08488E34F36}"/>
                </a:ext>
              </a:extLst>
            </p:cNvPr>
            <p:cNvSpPr/>
            <p:nvPr/>
          </p:nvSpPr>
          <p:spPr>
            <a:xfrm>
              <a:off x="7450411" y="3213290"/>
              <a:ext cx="1773976" cy="700123"/>
            </a:xfrm>
            <a:prstGeom prst="wedgeRoundRectCallout">
              <a:avLst>
                <a:gd name="adj1" fmla="val -7805"/>
                <a:gd name="adj2" fmla="val 76852"/>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CC4EE6E-6561-FA45-8E41-93F3513372D6}"/>
                </a:ext>
              </a:extLst>
            </p:cNvPr>
            <p:cNvSpPr/>
            <p:nvPr/>
          </p:nvSpPr>
          <p:spPr>
            <a:xfrm>
              <a:off x="7616689" y="3234753"/>
              <a:ext cx="1441420" cy="646331"/>
            </a:xfrm>
            <a:prstGeom prst="rect">
              <a:avLst/>
            </a:prstGeom>
          </p:spPr>
          <p:txBody>
            <a:bodyPr wrap="none">
              <a:spAutoFit/>
            </a:bodyPr>
            <a:lstStyle/>
            <a:p>
              <a:r>
                <a:rPr lang="ja-JP" altLang="en-US">
                  <a:solidFill>
                    <a:schemeClr val="bg1"/>
                  </a:solidFill>
                </a:rPr>
                <a:t>Which is the </a:t>
              </a:r>
              <a:br>
                <a:rPr lang="en-US" altLang="ja-JP" dirty="0">
                  <a:solidFill>
                    <a:schemeClr val="bg1"/>
                  </a:solidFill>
                </a:rPr>
              </a:br>
              <a:r>
                <a:rPr lang="ja-JP" altLang="en-US">
                  <a:solidFill>
                    <a:schemeClr val="bg1"/>
                  </a:solidFill>
                </a:rPr>
                <a:t>high priority?</a:t>
              </a:r>
            </a:p>
          </p:txBody>
        </p:sp>
      </p:grpSp>
    </p:spTree>
    <p:extLst>
      <p:ext uri="{BB962C8B-B14F-4D97-AF65-F5344CB8AC3E}">
        <p14:creationId xmlns:p14="http://schemas.microsoft.com/office/powerpoint/2010/main" val="141811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dissolve">
                                      <p:cBhvr>
                                        <p:cTn id="11" dur="500"/>
                                        <p:tgtEl>
                                          <p:spTgt spid="3">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a:latin typeface="Meiryo" panose="020B0604030504040204" pitchFamily="34" charset="-128"/>
            <a:ea typeface="Meiryo" panose="020B0604030504040204" pitchFamily="34" charset="-128"/>
          </a:defRPr>
        </a:defPPr>
      </a:lstStyle>
    </a:txDef>
  </a:objectDefaults>
  <a:extraClrSchemeLst/>
  <a:extLst>
    <a:ext uri="{05A4C25C-085E-4340-85A3-A5531E510DB2}">
      <thm15:themeFamily xmlns:thm15="http://schemas.microsoft.com/office/thememl/2012/main" name="template" id="{54D23E05-3D04-0045-9BFD-E82D0C845048}" vid="{C811125C-2B48-174F-892B-46EB732E7E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テーマ</Template>
  <TotalTime>2631</TotalTime>
  <Words>6037</Words>
  <Application>Microsoft Macintosh PowerPoint</Application>
  <PresentationFormat>ワイド画面</PresentationFormat>
  <Paragraphs>789</Paragraphs>
  <Slides>55</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55</vt:i4>
      </vt:variant>
    </vt:vector>
  </HeadingPairs>
  <TitlesOfParts>
    <vt:vector size="62" baseType="lpstr">
      <vt:lpstr>Meiryo</vt:lpstr>
      <vt:lpstr>游ゴシック</vt:lpstr>
      <vt:lpstr>Yu Gothic Medium</vt:lpstr>
      <vt:lpstr>Arial</vt:lpstr>
      <vt:lpstr>Consolas</vt:lpstr>
      <vt:lpstr>Courier New</vt:lpstr>
      <vt:lpstr>Office テーマ</vt:lpstr>
      <vt:lpstr>大学院セミナーD 高品質なソフトウェアのために</vt:lpstr>
      <vt:lpstr>高品質なソフトウェアを 生み出すために</vt:lpstr>
      <vt:lpstr>Google Trends</vt:lpstr>
      <vt:lpstr>ブランチ戦略[1, 2]</vt:lpstr>
      <vt:lpstr>代表的なブランチ戦略</vt:lpstr>
      <vt:lpstr>対象とするブランチ戦略</vt:lpstr>
      <vt:lpstr>GitHub flowは難しい</vt:lpstr>
      <vt:lpstr>GitHub flowは難しい</vt:lpstr>
      <vt:lpstr>初学者にとっての難しさ</vt:lpstr>
      <vt:lpstr>高品質なソフトウェアを 生み出すために</vt:lpstr>
      <vt:lpstr>バグを減らすために…</vt:lpstr>
      <vt:lpstr>三辺から三角形の面積を求める</vt:lpstr>
      <vt:lpstr>問題点</vt:lpstr>
      <vt:lpstr>クソースを読み解く（1/7）</vt:lpstr>
      <vt:lpstr>クソースを読み解く（2/7）</vt:lpstr>
      <vt:lpstr>クソースを読み解く（3/7）</vt:lpstr>
      <vt:lpstr>クソースを読み解く（4/7）</vt:lpstr>
      <vt:lpstr>クソースを読み解く（5/7）</vt:lpstr>
      <vt:lpstr>クソースを読み解く（6/7）</vt:lpstr>
      <vt:lpstr>クソースを読み解く（7/7）</vt:lpstr>
      <vt:lpstr>改善1 −メソッド分割（1/3）</vt:lpstr>
      <vt:lpstr>改善2 −クラス分割（2/3）</vt:lpstr>
      <vt:lpstr>改善3 −Primitive型のラップ（3/3）</vt:lpstr>
      <vt:lpstr>キーポイント</vt:lpstr>
      <vt:lpstr>テスト</vt:lpstr>
      <vt:lpstr>自動コード解析</vt:lpstr>
      <vt:lpstr>ビルドツール</vt:lpstr>
      <vt:lpstr>実際にやってみよう．</vt:lpstr>
      <vt:lpstr>FizzBuzz</vt:lpstr>
      <vt:lpstr>何をテストすべきか．</vt:lpstr>
      <vt:lpstr>テスト項目</vt:lpstr>
      <vt:lpstr>テスト項目</vt:lpstr>
      <vt:lpstr>必要となるメソッド</vt:lpstr>
      <vt:lpstr>確認しよう サンプルプロジェクト</vt:lpstr>
      <vt:lpstr>バグの温床</vt:lpstr>
      <vt:lpstr>for文は難しい</vt:lpstr>
      <vt:lpstr>どうする？</vt:lpstr>
      <vt:lpstr>そろそろfor文は時代遅れ</vt:lpstr>
      <vt:lpstr>配列の全てを出力する．</vt:lpstr>
      <vt:lpstr>配列の全てを出力する．</vt:lpstr>
      <vt:lpstr>配列の全てを出力する．</vt:lpstr>
      <vt:lpstr>配列の全てを出力する．</vt:lpstr>
      <vt:lpstr>配列の全てを出力する．</vt:lpstr>
      <vt:lpstr>配列の全てを出力する．</vt:lpstr>
      <vt:lpstr>配列の全てを出力する．</vt:lpstr>
      <vt:lpstr>1〜50の奇数の加算</vt:lpstr>
      <vt:lpstr>コメントの種類</vt:lpstr>
      <vt:lpstr>コメント その他のコメント</vt:lpstr>
      <vt:lpstr>無駄なコメント例</vt:lpstr>
      <vt:lpstr>最近のコメント談義</vt:lpstr>
      <vt:lpstr>コメント内容の種類[3]</vt:lpstr>
      <vt:lpstr>オブジェクト指向 エクササイズ</vt:lpstr>
      <vt:lpstr>9つのルール</vt:lpstr>
      <vt:lpstr>大学院セミナーD 高品質なソフトウェアのために</vt:lpstr>
      <vt:lpstr>レポート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TAMADA HARUAKI</dc:creator>
  <cp:lastModifiedBy>TAMADA HARUAKI</cp:lastModifiedBy>
  <cp:revision>71</cp:revision>
  <dcterms:created xsi:type="dcterms:W3CDTF">2024-10-06T00:35:12Z</dcterms:created>
  <dcterms:modified xsi:type="dcterms:W3CDTF">2024-10-27T07:21:40Z</dcterms:modified>
</cp:coreProperties>
</file>